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68" r:id="rId5"/>
    <p:sldId id="257" r:id="rId6"/>
    <p:sldId id="267" r:id="rId7"/>
    <p:sldId id="274" r:id="rId8"/>
    <p:sldId id="270" r:id="rId9"/>
    <p:sldId id="295" r:id="rId10"/>
    <p:sldId id="293" r:id="rId11"/>
    <p:sldId id="302" r:id="rId12"/>
    <p:sldId id="297" r:id="rId13"/>
    <p:sldId id="283" r:id="rId14"/>
    <p:sldId id="296" r:id="rId15"/>
    <p:sldId id="284" r:id="rId16"/>
    <p:sldId id="298" r:id="rId17"/>
    <p:sldId id="299" r:id="rId18"/>
    <p:sldId id="285" r:id="rId19"/>
    <p:sldId id="286" r:id="rId20"/>
    <p:sldId id="300" r:id="rId21"/>
    <p:sldId id="301" r:id="rId22"/>
    <p:sldId id="307" r:id="rId23"/>
    <p:sldId id="306" r:id="rId24"/>
    <p:sldId id="310" r:id="rId25"/>
    <p:sldId id="288" r:id="rId26"/>
    <p:sldId id="303" r:id="rId27"/>
    <p:sldId id="287" r:id="rId28"/>
    <p:sldId id="305" r:id="rId29"/>
    <p:sldId id="269" r:id="rId30"/>
    <p:sldId id="289" r:id="rId31"/>
    <p:sldId id="277" r:id="rId32"/>
    <p:sldId id="290" r:id="rId33"/>
    <p:sldId id="278" r:id="rId34"/>
    <p:sldId id="291" r:id="rId35"/>
    <p:sldId id="279" r:id="rId36"/>
    <p:sldId id="292" r:id="rId37"/>
    <p:sldId id="304" r:id="rId38"/>
    <p:sldId id="311" r:id="rId39"/>
    <p:sldId id="275" r:id="rId40"/>
    <p:sldId id="2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28" userDrawn="1">
          <p15:clr>
            <a:srgbClr val="A4A3A4"/>
          </p15:clr>
        </p15:guide>
        <p15:guide id="3" orient="horz" pos="912" userDrawn="1">
          <p15:clr>
            <a:srgbClr val="A4A3A4"/>
          </p15:clr>
        </p15:guide>
        <p15:guide id="4" orient="horz" pos="1080" userDrawn="1">
          <p15:clr>
            <a:srgbClr val="A4A3A4"/>
          </p15:clr>
        </p15:guide>
        <p15:guide id="5" orient="horz" pos="1248" userDrawn="1">
          <p15:clr>
            <a:srgbClr val="A4A3A4"/>
          </p15:clr>
        </p15:guide>
        <p15:guide id="6" orient="horz" pos="1056" userDrawn="1">
          <p15:clr>
            <a:srgbClr val="A4A3A4"/>
          </p15:clr>
        </p15:guide>
        <p15:guide id="7" pos="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B53"/>
    <a:srgbClr val="E5E9EB"/>
    <a:srgbClr val="9AAEB6"/>
    <a:srgbClr val="CF6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4"/>
    <p:restoredTop sz="94643"/>
  </p:normalViewPr>
  <p:slideViewPr>
    <p:cSldViewPr snapToGrid="0" snapToObjects="1" showGuides="1">
      <p:cViewPr>
        <p:scale>
          <a:sx n="81" d="100"/>
          <a:sy n="81" d="100"/>
        </p:scale>
        <p:origin x="955" y="48"/>
      </p:cViewPr>
      <p:guideLst>
        <p:guide pos="528"/>
        <p:guide orient="horz" pos="912"/>
        <p:guide orient="horz" pos="1080"/>
        <p:guide orient="horz" pos="1248"/>
        <p:guide orient="horz" pos="1056"/>
        <p:guide pos="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AD54-DF46-BD47-8A7D-B28390D842DF}"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BA9A8-13C2-9B44-8E71-178ADCB63179}" type="slidenum">
              <a:rPr lang="en-US" smtClean="0"/>
              <a:t>‹#›</a:t>
            </a:fld>
            <a:endParaRPr lang="en-US"/>
          </a:p>
        </p:txBody>
      </p:sp>
    </p:spTree>
    <p:extLst>
      <p:ext uri="{BB962C8B-B14F-4D97-AF65-F5344CB8AC3E}">
        <p14:creationId xmlns:p14="http://schemas.microsoft.com/office/powerpoint/2010/main" val="205629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BA9A8-13C2-9B44-8E71-178ADCB63179}" type="slidenum">
              <a:rPr lang="en-US" smtClean="0"/>
              <a:t>1</a:t>
            </a:fld>
            <a:endParaRPr lang="en-US"/>
          </a:p>
        </p:txBody>
      </p:sp>
    </p:spTree>
    <p:extLst>
      <p:ext uri="{BB962C8B-B14F-4D97-AF65-F5344CB8AC3E}">
        <p14:creationId xmlns:p14="http://schemas.microsoft.com/office/powerpoint/2010/main" val="3125984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Users/gilbertvelazquez/Documents/GVCERV%20PROJECTS/IHA2021_PostConference/Slides/IHA_CHLS_WebinarTemplates/webinar.png"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Users/gvelazquez/Documents/GVCERV%20PROJECTS/IHA148/Comps/WebinarSlideArtNISE_NoText.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Br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DAF89C-A1CE-0E41-AC12-FC5ECC713DFF}"/>
              </a:ext>
            </a:extLst>
          </p:cNvPr>
          <p:cNvSpPr/>
          <p:nvPr userDrawn="1"/>
        </p:nvSpPr>
        <p:spPr bwMode="auto">
          <a:xfrm>
            <a:off x="0" y="1363980"/>
            <a:ext cx="12192000" cy="2297430"/>
          </a:xfrm>
          <a:prstGeom prst="rect">
            <a:avLst/>
          </a:prstGeom>
          <a:solidFill>
            <a:srgbClr val="163C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 name="Title 1">
            <a:extLst>
              <a:ext uri="{FF2B5EF4-FFF2-40B4-BE49-F238E27FC236}">
                <a16:creationId xmlns:a16="http://schemas.microsoft.com/office/drawing/2014/main" id="{61E00378-E321-B64C-8CE7-189168C00069}"/>
              </a:ext>
            </a:extLst>
          </p:cNvPr>
          <p:cNvSpPr>
            <a:spLocks noGrp="1"/>
          </p:cNvSpPr>
          <p:nvPr>
            <p:ph type="ctrTitle"/>
          </p:nvPr>
        </p:nvSpPr>
        <p:spPr>
          <a:xfrm>
            <a:off x="1243330" y="2066927"/>
            <a:ext cx="9144000" cy="1289367"/>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B9876A8-CBB4-8441-8753-BECB3EF3CEBE}"/>
              </a:ext>
            </a:extLst>
          </p:cNvPr>
          <p:cNvSpPr>
            <a:spLocks noGrp="1"/>
          </p:cNvSpPr>
          <p:nvPr>
            <p:ph type="subTitle" idx="1"/>
          </p:nvPr>
        </p:nvSpPr>
        <p:spPr>
          <a:xfrm>
            <a:off x="1243330" y="4059238"/>
            <a:ext cx="9144000" cy="512762"/>
          </a:xfrm>
        </p:spPr>
        <p:txBody>
          <a:bodyPr>
            <a:noAutofit/>
          </a:bodyPr>
          <a:lstStyle>
            <a:lvl1pPr marL="0" indent="0" algn="l">
              <a:buNone/>
              <a:defRPr sz="3200" b="1" i="0">
                <a:solidFill>
                  <a:srgbClr val="CF6E4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94157924-6782-A343-A0AA-497BB1566F43}"/>
              </a:ext>
            </a:extLst>
          </p:cNvPr>
          <p:cNvSpPr/>
          <p:nvPr userDrawn="1"/>
        </p:nvSpPr>
        <p:spPr bwMode="auto">
          <a:xfrm>
            <a:off x="-2836190" y="2711611"/>
            <a:ext cx="533400" cy="609600"/>
          </a:xfrm>
          <a:prstGeom prst="rect">
            <a:avLst/>
          </a:prstGeom>
          <a:solidFill>
            <a:srgbClr val="CF6E42"/>
          </a:solidFill>
          <a:ln w="9525" cap="flat" cmpd="sng" algn="ctr">
            <a:solidFill>
              <a:srgbClr val="CF6E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0" name="Rectangle 9">
            <a:extLst>
              <a:ext uri="{FF2B5EF4-FFF2-40B4-BE49-F238E27FC236}">
                <a16:creationId xmlns:a16="http://schemas.microsoft.com/office/drawing/2014/main" id="{89B22CFD-48DC-7643-AD5B-F60C5F7C1C81}"/>
              </a:ext>
            </a:extLst>
          </p:cNvPr>
          <p:cNvSpPr/>
          <p:nvPr userDrawn="1"/>
        </p:nvSpPr>
        <p:spPr bwMode="auto">
          <a:xfrm>
            <a:off x="-2001800" y="3661410"/>
            <a:ext cx="533400" cy="609600"/>
          </a:xfrm>
          <a:prstGeom prst="rect">
            <a:avLst/>
          </a:prstGeom>
          <a:solidFill>
            <a:srgbClr val="163C54"/>
          </a:solidFill>
          <a:ln w="9525" cap="flat" cmpd="sng" algn="ctr">
            <a:solidFill>
              <a:srgbClr val="CF6E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7" name="Text Placeholder 16">
            <a:extLst>
              <a:ext uri="{FF2B5EF4-FFF2-40B4-BE49-F238E27FC236}">
                <a16:creationId xmlns:a16="http://schemas.microsoft.com/office/drawing/2014/main" id="{083AD9A5-001C-A340-AD19-5143E3B49CFD}"/>
              </a:ext>
            </a:extLst>
          </p:cNvPr>
          <p:cNvSpPr>
            <a:spLocks noGrp="1"/>
          </p:cNvSpPr>
          <p:nvPr>
            <p:ph type="body" sz="quarter" idx="10" hasCustomPrompt="1"/>
          </p:nvPr>
        </p:nvSpPr>
        <p:spPr>
          <a:xfrm>
            <a:off x="1243330" y="4674870"/>
            <a:ext cx="9053195" cy="914400"/>
          </a:xfrm>
        </p:spPr>
        <p:txBody>
          <a:bodyPr>
            <a:normAutofit/>
          </a:bodyPr>
          <a:lstStyle>
            <a:lvl1pPr marL="0" indent="0">
              <a:buFontTx/>
              <a:buNone/>
              <a:defRPr sz="24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Speaker Affiliations</a:t>
            </a:r>
          </a:p>
        </p:txBody>
      </p:sp>
      <p:pic>
        <p:nvPicPr>
          <p:cNvPr id="12" name="Picture 11">
            <a:extLst>
              <a:ext uri="{FF2B5EF4-FFF2-40B4-BE49-F238E27FC236}">
                <a16:creationId xmlns:a16="http://schemas.microsoft.com/office/drawing/2014/main" id="{B9867B55-22F1-A94C-9DAA-4B431EC95035}"/>
              </a:ext>
            </a:extLst>
          </p:cNvPr>
          <p:cNvPicPr>
            <a:picLocks noChangeAspect="1"/>
          </p:cNvPicPr>
          <p:nvPr userDrawn="1"/>
        </p:nvPicPr>
        <p:blipFill rotWithShape="1">
          <a:blip r:embed="rId2"/>
          <a:srcRect l="-10250" t="-26356" r="-8554" b="-30739"/>
          <a:stretch/>
        </p:blipFill>
        <p:spPr>
          <a:xfrm>
            <a:off x="9089409" y="6187057"/>
            <a:ext cx="2859206" cy="546100"/>
          </a:xfrm>
          <a:prstGeom prst="rect">
            <a:avLst/>
          </a:prstGeom>
        </p:spPr>
      </p:pic>
      <p:sp>
        <p:nvSpPr>
          <p:cNvPr id="4" name="Rectangle 3">
            <a:extLst>
              <a:ext uri="{FF2B5EF4-FFF2-40B4-BE49-F238E27FC236}">
                <a16:creationId xmlns:a16="http://schemas.microsoft.com/office/drawing/2014/main" id="{D8A47916-90C8-B44F-A435-C5074D549E07}"/>
              </a:ext>
            </a:extLst>
          </p:cNvPr>
          <p:cNvSpPr/>
          <p:nvPr userDrawn="1"/>
        </p:nvSpPr>
        <p:spPr>
          <a:xfrm>
            <a:off x="0" y="0"/>
            <a:ext cx="12192000" cy="146914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86713446-D43B-F94F-B734-FE86366E1AB2}"/>
              </a:ext>
            </a:extLst>
          </p:cNvPr>
          <p:cNvPicPr>
            <a:picLocks noChangeAspect="1"/>
          </p:cNvPicPr>
          <p:nvPr userDrawn="1"/>
        </p:nvPicPr>
        <p:blipFill>
          <a:blip r:embed="rId3"/>
          <a:stretch>
            <a:fillRect/>
          </a:stretch>
        </p:blipFill>
        <p:spPr>
          <a:xfrm>
            <a:off x="10046007" y="233181"/>
            <a:ext cx="1863770" cy="1863770"/>
          </a:xfrm>
          <a:prstGeom prst="rect">
            <a:avLst/>
          </a:prstGeom>
        </p:spPr>
      </p:pic>
    </p:spTree>
    <p:extLst>
      <p:ext uri="{BB962C8B-B14F-4D97-AF65-F5344CB8AC3E}">
        <p14:creationId xmlns:p14="http://schemas.microsoft.com/office/powerpoint/2010/main" val="38612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CC8163-D80F-8748-9696-598A16350965}"/>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3E2FFF0B-439C-3C42-BF6A-42A105B75C00}"/>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FA442DFC-DC1D-A341-A3A4-C94D1CCDE36C}"/>
              </a:ext>
            </a:extLst>
          </p:cNvPr>
          <p:cNvSpPr>
            <a:spLocks noGrp="1"/>
          </p:cNvSpPr>
          <p:nvPr>
            <p:ph idx="1"/>
          </p:nvPr>
        </p:nvSpPr>
        <p:spPr>
          <a:xfrm>
            <a:off x="838200" y="1978429"/>
            <a:ext cx="10515600" cy="4198533"/>
          </a:xfrm>
        </p:spPr>
        <p:txBody>
          <a:bodyPr/>
          <a:lstStyle>
            <a:lvl1pPr marL="347663" indent="-347663">
              <a:buSzPct val="125000"/>
              <a:buFont typeface="Arial" panose="020B0604020202020204" pitchFamily="34" charset="0"/>
              <a:buChar char="•"/>
              <a:tabLst/>
              <a:defRPr b="0" i="0">
                <a:latin typeface="Arial" panose="020B0604020202020204" pitchFamily="34" charset="0"/>
                <a:cs typeface="Arial" panose="020B0604020202020204" pitchFamily="34" charset="0"/>
              </a:defRPr>
            </a:lvl1pPr>
            <a:lvl2pPr marL="804863" indent="-347663">
              <a:buClr>
                <a:srgbClr val="173B53"/>
              </a:buClr>
              <a:buSzPct val="125000"/>
              <a:buFont typeface="System Font Regular"/>
              <a:buChar char="–"/>
              <a:tabLst/>
              <a:defRPr b="0" i="0">
                <a:latin typeface="Arial" panose="020B0604020202020204" pitchFamily="34" charset="0"/>
                <a:cs typeface="Arial" panose="020B0604020202020204" pitchFamily="34" charset="0"/>
              </a:defRPr>
            </a:lvl2pPr>
            <a:lvl3pPr marL="1260475" indent="-346075">
              <a:buClr>
                <a:srgbClr val="CF6E42"/>
              </a:buClr>
              <a:buSzPct val="125000"/>
              <a:buFont typeface="Arial" panose="020B0604020202020204" pitchFamily="34" charset="0"/>
              <a:buChar char="•"/>
              <a:tabLst/>
              <a:defRPr b="0" i="0">
                <a:latin typeface="Arial" panose="020B0604020202020204" pitchFamily="34" charset="0"/>
                <a:cs typeface="Arial" panose="020B0604020202020204" pitchFamily="34" charset="0"/>
              </a:defRPr>
            </a:lvl3pPr>
            <a:lvl4pPr marL="1600200" indent="-228600">
              <a:buSzPct val="125000"/>
              <a:buFont typeface="Wingdings" pitchFamily="2" charset="2"/>
              <a:buChar char="§"/>
              <a:defRPr/>
            </a:lvl4pPr>
            <a:lvl5pPr marL="2057400" indent="-228600">
              <a:buSzPct val="125000"/>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93B923BE-7AB4-0C45-B407-1069927747C6}"/>
              </a:ext>
            </a:extLst>
          </p:cNvPr>
          <p:cNvCxnSpPr/>
          <p:nvPr userDrawn="1"/>
        </p:nvCxnSpPr>
        <p:spPr>
          <a:xfrm>
            <a:off x="838200" y="1690688"/>
            <a:ext cx="11353800" cy="0"/>
          </a:xfrm>
          <a:prstGeom prst="line">
            <a:avLst/>
          </a:prstGeom>
          <a:ln w="38100">
            <a:solidFill>
              <a:srgbClr val="CF6E4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823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2A46-337C-0541-A8C9-F3FEC56AF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71C3A-53DC-964B-B429-9747B7DCE1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D5CFB6-F857-F54E-8C6B-AFAB0234A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B9474069-5171-6742-A8AB-9497F0AE7644}"/>
              </a:ext>
            </a:extLst>
          </p:cNvPr>
          <p:cNvSpPr>
            <a:spLocks noGrp="1"/>
          </p:cNvSpPr>
          <p:nvPr>
            <p:ph type="ftr" sz="quarter" idx="11"/>
          </p:nvPr>
        </p:nvSpPr>
        <p:spPr>
          <a:xfrm>
            <a:off x="838200" y="6356350"/>
            <a:ext cx="4114800" cy="365125"/>
          </a:xfrm>
        </p:spPr>
        <p:txBody>
          <a:bodyPr/>
          <a:lstStyle/>
          <a:p>
            <a:endParaRPr lang="en-US" dirty="0"/>
          </a:p>
        </p:txBody>
      </p:sp>
    </p:spTree>
    <p:extLst>
      <p:ext uri="{BB962C8B-B14F-4D97-AF65-F5344CB8AC3E}">
        <p14:creationId xmlns:p14="http://schemas.microsoft.com/office/powerpoint/2010/main" val="88967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65B4-DE5B-9E40-87F7-367B6F74C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9DAD89-E072-014A-878E-F39EF86668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3EF1C-5AAF-CB43-93BE-A09357FC628E}"/>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55242187-C391-C744-8C75-C2EC12A38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2F54BA-20D1-E84C-B6BA-0D89E28E4C27}"/>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B32DF24F-CAF8-FE41-B151-EE35734379E7}"/>
              </a:ext>
            </a:extLst>
          </p:cNvPr>
          <p:cNvSpPr>
            <a:spLocks noGrp="1"/>
          </p:cNvSpPr>
          <p:nvPr>
            <p:ph type="ftr" sz="quarter" idx="11"/>
          </p:nvPr>
        </p:nvSpPr>
        <p:spPr>
          <a:xfrm>
            <a:off x="838200" y="6356350"/>
            <a:ext cx="4114800" cy="365125"/>
          </a:xfrm>
        </p:spPr>
        <p:txBody>
          <a:bodyPr/>
          <a:lstStyle/>
          <a:p>
            <a:endParaRPr lang="en-US" dirty="0"/>
          </a:p>
        </p:txBody>
      </p:sp>
    </p:spTree>
    <p:extLst>
      <p:ext uri="{BB962C8B-B14F-4D97-AF65-F5344CB8AC3E}">
        <p14:creationId xmlns:p14="http://schemas.microsoft.com/office/powerpoint/2010/main" val="6442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AB7B-CF5E-B845-B0F9-0F75DA12C6CF}"/>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2C69A50A-CEDC-DC40-8055-C40E39327F05}"/>
              </a:ext>
            </a:extLst>
          </p:cNvPr>
          <p:cNvSpPr>
            <a:spLocks noGrp="1"/>
          </p:cNvSpPr>
          <p:nvPr>
            <p:ph type="ftr" sz="quarter" idx="11"/>
          </p:nvPr>
        </p:nvSpPr>
        <p:spPr>
          <a:xfrm>
            <a:off x="838200" y="6356350"/>
            <a:ext cx="4114800" cy="365125"/>
          </a:xfrm>
        </p:spPr>
        <p:txBody>
          <a:bodyPr/>
          <a:lstStyle/>
          <a:p>
            <a:endParaRPr lang="en-US" dirty="0"/>
          </a:p>
        </p:txBody>
      </p:sp>
    </p:spTree>
    <p:extLst>
      <p:ext uri="{BB962C8B-B14F-4D97-AF65-F5344CB8AC3E}">
        <p14:creationId xmlns:p14="http://schemas.microsoft.com/office/powerpoint/2010/main" val="219106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for All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26B13A-8317-964D-AF9E-8B759A894941}"/>
              </a:ext>
            </a:extLst>
          </p:cNvPr>
          <p:cNvSpPr>
            <a:spLocks noGrp="1"/>
          </p:cNvSpPr>
          <p:nvPr>
            <p:ph type="ftr" sz="quarter" idx="11"/>
          </p:nvPr>
        </p:nvSpPr>
        <p:spPr>
          <a:xfrm>
            <a:off x="838200" y="6356350"/>
            <a:ext cx="4114800" cy="365125"/>
          </a:xfrm>
        </p:spPr>
        <p:txBody>
          <a:bodyPr/>
          <a:lstStyle/>
          <a:p>
            <a:endParaRPr lang="en-US" dirty="0"/>
          </a:p>
        </p:txBody>
      </p:sp>
      <p:sp>
        <p:nvSpPr>
          <p:cNvPr id="4" name="Rectangle 3">
            <a:extLst>
              <a:ext uri="{FF2B5EF4-FFF2-40B4-BE49-F238E27FC236}">
                <a16:creationId xmlns:a16="http://schemas.microsoft.com/office/drawing/2014/main" id="{F53F03F7-E1E4-704E-A864-3DAD9718CBF8}"/>
              </a:ext>
            </a:extLst>
          </p:cNvPr>
          <p:cNvSpPr>
            <a:spLocks noChangeArrowheads="1"/>
          </p:cNvSpPr>
          <p:nvPr userDrawn="1"/>
        </p:nvSpPr>
        <p:spPr bwMode="auto">
          <a:xfrm>
            <a:off x="0" y="216"/>
            <a:ext cx="12192000" cy="207371"/>
          </a:xfrm>
          <a:prstGeom prst="rect">
            <a:avLst/>
          </a:prstGeom>
          <a:solidFill>
            <a:srgbClr val="9AAEB6"/>
          </a:solidFill>
          <a:ln w="9525">
            <a:noFill/>
            <a:miter lim="800000"/>
            <a:headEnd/>
            <a:tailEnd/>
          </a:ln>
        </p:spPr>
        <p:txBody>
          <a:bodyPr wrap="none" anchor="ctr"/>
          <a:lstStyle>
            <a:lvl1pPr>
              <a:spcBef>
                <a:spcPct val="20000"/>
              </a:spcBef>
              <a:buClr>
                <a:srgbClr val="D06F43"/>
              </a:buClr>
              <a:buSzPct val="125000"/>
              <a:buFont typeface="Wingdings" pitchFamily="2" charset="2"/>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Times" pitchFamily="2" charset="0"/>
                <a:ea typeface="MS PGothic" panose="020B0600070205080204" pitchFamily="34" charset="-128"/>
              </a:defRPr>
            </a:lvl2pPr>
            <a:lvl3pPr marL="1143000" indent="-228600">
              <a:spcBef>
                <a:spcPct val="20000"/>
              </a:spcBef>
              <a:buChar char="•"/>
              <a:defRPr sz="2400">
                <a:solidFill>
                  <a:schemeClr val="tx1"/>
                </a:solidFill>
                <a:latin typeface="Times" pitchFamily="2" charset="0"/>
                <a:ea typeface="MS PGothic" panose="020B0600070205080204" pitchFamily="34" charset="-128"/>
              </a:defRPr>
            </a:lvl3pPr>
            <a:lvl4pPr marL="1600200" indent="-228600">
              <a:spcBef>
                <a:spcPct val="20000"/>
              </a:spcBef>
              <a:buChar char="–"/>
              <a:defRPr sz="2000">
                <a:solidFill>
                  <a:schemeClr val="tx1"/>
                </a:solidFill>
                <a:latin typeface="Times" pitchFamily="2" charset="0"/>
                <a:ea typeface="MS PGothic" panose="020B0600070205080204" pitchFamily="34" charset="-128"/>
              </a:defRPr>
            </a:lvl4pPr>
            <a:lvl5pPr marL="2057400" indent="-228600">
              <a:spcBef>
                <a:spcPct val="20000"/>
              </a:spcBef>
              <a:buChar char="»"/>
              <a:defRPr sz="2000">
                <a:solidFill>
                  <a:schemeClr val="tx1"/>
                </a:solidFill>
                <a:latin typeface="Times" pitchFamily="2"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9pPr>
          </a:lstStyle>
          <a:p>
            <a:pPr>
              <a:spcBef>
                <a:spcPct val="0"/>
              </a:spcBef>
              <a:buClrTx/>
              <a:buSzTx/>
              <a:buFontTx/>
              <a:buNone/>
            </a:pPr>
            <a:endParaRPr lang="en-US" altLang="en-US">
              <a:latin typeface="Times" pitchFamily="2" charset="0"/>
            </a:endParaRPr>
          </a:p>
        </p:txBody>
      </p:sp>
      <p:pic>
        <p:nvPicPr>
          <p:cNvPr id="7" name="Picture 6">
            <a:extLst>
              <a:ext uri="{FF2B5EF4-FFF2-40B4-BE49-F238E27FC236}">
                <a16:creationId xmlns:a16="http://schemas.microsoft.com/office/drawing/2014/main" id="{14C86858-5ED1-1F4B-B2B9-6CBF70EF59CD}"/>
              </a:ext>
            </a:extLst>
          </p:cNvPr>
          <p:cNvPicPr>
            <a:picLocks noChangeAspect="1"/>
          </p:cNvPicPr>
          <p:nvPr userDrawn="1"/>
        </p:nvPicPr>
        <p:blipFill rotWithShape="1">
          <a:blip r:embed="rId2"/>
          <a:srcRect l="-10250" t="-26356" r="-8554" b="-30739"/>
          <a:stretch/>
        </p:blipFill>
        <p:spPr>
          <a:xfrm>
            <a:off x="9089409" y="6187057"/>
            <a:ext cx="2859206" cy="546100"/>
          </a:xfrm>
          <a:prstGeom prst="rect">
            <a:avLst/>
          </a:prstGeom>
        </p:spPr>
      </p:pic>
      <p:pic>
        <p:nvPicPr>
          <p:cNvPr id="8" name="Picture 7">
            <a:extLst>
              <a:ext uri="{FF2B5EF4-FFF2-40B4-BE49-F238E27FC236}">
                <a16:creationId xmlns:a16="http://schemas.microsoft.com/office/drawing/2014/main" id="{45165BF5-B5A2-CB4A-BA87-3D24A7981BA9}"/>
              </a:ext>
            </a:extLst>
          </p:cNvPr>
          <p:cNvPicPr>
            <a:picLocks noChangeAspect="1"/>
          </p:cNvPicPr>
          <p:nvPr userDrawn="1"/>
        </p:nvPicPr>
        <p:blipFill rotWithShape="1">
          <a:blip r:embed="rId3" r:link="rId4"/>
          <a:srcRect l="-3342" t="419" r="1" b="-5519"/>
          <a:stretch>
            <a:fillRect/>
          </a:stretch>
        </p:blipFill>
        <p:spPr>
          <a:xfrm>
            <a:off x="10748975" y="82710"/>
            <a:ext cx="1176647" cy="1196654"/>
          </a:xfrm>
          <a:prstGeom prst="rect">
            <a:avLst/>
          </a:prstGeom>
        </p:spPr>
      </p:pic>
    </p:spTree>
    <p:extLst>
      <p:ext uri="{BB962C8B-B14F-4D97-AF65-F5344CB8AC3E}">
        <p14:creationId xmlns:p14="http://schemas.microsoft.com/office/powerpoint/2010/main" val="319499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_Content_Image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1" y="533578"/>
            <a:ext cx="10836176" cy="1080940"/>
          </a:xfrm>
        </p:spPr>
        <p:txBody>
          <a:bodyPr anchor="ctr">
            <a:normAutofit/>
          </a:bodyPr>
          <a:lstStyle>
            <a:lvl1pPr>
              <a:defRPr sz="3200"/>
            </a:lvl1pPr>
          </a:lstStyle>
          <a:p>
            <a:br>
              <a:rPr lang="en-US" dirty="0"/>
            </a:br>
            <a:r>
              <a:rPr lang="en-US" dirty="0"/>
              <a:t>Click to edit Master title style</a:t>
            </a:r>
          </a:p>
        </p:txBody>
      </p:sp>
      <p:sp>
        <p:nvSpPr>
          <p:cNvPr id="3" name="Content Placeholder 2"/>
          <p:cNvSpPr>
            <a:spLocks noGrp="1"/>
          </p:cNvSpPr>
          <p:nvPr>
            <p:ph idx="1"/>
          </p:nvPr>
        </p:nvSpPr>
        <p:spPr>
          <a:xfrm>
            <a:off x="680321" y="1777495"/>
            <a:ext cx="6820354" cy="3599313"/>
          </a:xfrm>
        </p:spPr>
        <p:txBody>
          <a:bodyPr/>
          <a:lstStyle/>
          <a:p>
            <a:pPr lvl="0"/>
            <a:r>
              <a:rPr lang="en-US" dirty="0"/>
              <a:t>Click to edit Master text styles</a:t>
            </a:r>
          </a:p>
          <a:p>
            <a:pPr lvl="1"/>
            <a:r>
              <a:rPr lang="en-US" dirty="0"/>
              <a:t> Second level</a:t>
            </a:r>
          </a:p>
          <a:p>
            <a:pPr lvl="2"/>
            <a:r>
              <a:rPr lang="en-US" dirty="0"/>
              <a:t> Third level</a:t>
            </a:r>
          </a:p>
        </p:txBody>
      </p:sp>
      <p:sp>
        <p:nvSpPr>
          <p:cNvPr id="6" name="Footer Placeholder 5"/>
          <p:cNvSpPr>
            <a:spLocks noGrp="1"/>
          </p:cNvSpPr>
          <p:nvPr>
            <p:ph type="ftr" sz="quarter" idx="11"/>
          </p:nvPr>
        </p:nvSpPr>
        <p:spPr/>
        <p:txBody>
          <a:bodyPr/>
          <a:lstStyle/>
          <a:p>
            <a:r>
              <a:rPr lang="en-US"/>
              <a:t>The Health Literacy Solutions Center Webinar Series</a:t>
            </a:r>
            <a:endParaRPr lang="en-US" dirty="0"/>
          </a:p>
        </p:txBody>
      </p:sp>
      <p:sp>
        <p:nvSpPr>
          <p:cNvPr id="14" name="Picture Placeholder 2">
            <a:extLst>
              <a:ext uri="{FF2B5EF4-FFF2-40B4-BE49-F238E27FC236}">
                <a16:creationId xmlns:a16="http://schemas.microsoft.com/office/drawing/2014/main" id="{45EBF20E-D9EC-FF4E-B940-CC6902FCCE72}"/>
              </a:ext>
            </a:extLst>
          </p:cNvPr>
          <p:cNvSpPr>
            <a:spLocks noGrp="1" noChangeAspect="1"/>
          </p:cNvSpPr>
          <p:nvPr>
            <p:ph type="pic" idx="15"/>
          </p:nvPr>
        </p:nvSpPr>
        <p:spPr>
          <a:xfrm>
            <a:off x="7728560" y="1758950"/>
            <a:ext cx="3783120" cy="3599313"/>
          </a:xfrm>
          <a:prstGeom prst="roundRect">
            <a:avLst>
              <a:gd name="adj" fmla="val 0"/>
            </a:avLst>
          </a:prstGeom>
          <a:effectLst/>
        </p:spPr>
        <p:txBody>
          <a:bodyPr anchor="ctr" anchorCtr="0">
            <a:normAutofit/>
          </a:bodyPr>
          <a:lstStyle>
            <a:lvl1pPr marL="0" indent="0" algn="ctr">
              <a:buNone/>
              <a:defRPr sz="20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Tree>
    <p:extLst>
      <p:ext uri="{BB962C8B-B14F-4D97-AF65-F5344CB8AC3E}">
        <p14:creationId xmlns:p14="http://schemas.microsoft.com/office/powerpoint/2010/main" val="383715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Breaker_Section Slide">
    <p:spTree>
      <p:nvGrpSpPr>
        <p:cNvPr id="1" name=""/>
        <p:cNvGrpSpPr/>
        <p:nvPr/>
      </p:nvGrpSpPr>
      <p:grpSpPr>
        <a:xfrm>
          <a:off x="0" y="0"/>
          <a:ext cx="0" cy="0"/>
          <a:chOff x="0" y="0"/>
          <a:chExt cx="0" cy="0"/>
        </a:xfrm>
      </p:grpSpPr>
      <p:sp>
        <p:nvSpPr>
          <p:cNvPr id="9" name="Rectangle 8"/>
          <p:cNvSpPr/>
          <p:nvPr/>
        </p:nvSpPr>
        <p:spPr bwMode="ltGray">
          <a:xfrm>
            <a:off x="0" y="1758950"/>
            <a:ext cx="12191999" cy="1980690"/>
          </a:xfrm>
          <a:prstGeom prst="rect">
            <a:avLst/>
          </a:prstGeom>
          <a:solidFill>
            <a:srgbClr val="00308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680322" y="3920084"/>
            <a:ext cx="8144134" cy="111768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text for this breaker slide</a:t>
            </a:r>
          </a:p>
        </p:txBody>
      </p:sp>
      <p:sp>
        <p:nvSpPr>
          <p:cNvPr id="8" name="Rectangle 7">
            <a:extLst>
              <a:ext uri="{FF2B5EF4-FFF2-40B4-BE49-F238E27FC236}">
                <a16:creationId xmlns:a16="http://schemas.microsoft.com/office/drawing/2014/main" id="{45FEAD1D-A35F-1341-B2C5-0D4CE65A9768}"/>
              </a:ext>
            </a:extLst>
          </p:cNvPr>
          <p:cNvSpPr/>
          <p:nvPr userDrawn="1"/>
        </p:nvSpPr>
        <p:spPr>
          <a:xfrm>
            <a:off x="0" y="129309"/>
            <a:ext cx="12192000" cy="141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0322" y="2057403"/>
            <a:ext cx="10825878" cy="1373070"/>
          </a:xfrm>
        </p:spPr>
        <p:txBody>
          <a:bodyPr anchor="b">
            <a:noAutofit/>
          </a:bodyPr>
          <a:lstStyle>
            <a:lvl1pPr algn="l">
              <a:lnSpc>
                <a:spcPts val="4240"/>
              </a:lnSpc>
              <a:defRPr sz="4000">
                <a:solidFill>
                  <a:schemeClr val="tx1"/>
                </a:solidFill>
              </a:defRPr>
            </a:lvl1pPr>
          </a:lstStyle>
          <a:p>
            <a:r>
              <a:rPr lang="en-US" dirty="0"/>
              <a:t>This is a section breaker slide: </a:t>
            </a:r>
            <a:br>
              <a:rPr lang="en-US" dirty="0"/>
            </a:br>
            <a:r>
              <a:rPr lang="en-US" dirty="0"/>
              <a:t>Headline to go here</a:t>
            </a:r>
          </a:p>
        </p:txBody>
      </p:sp>
      <p:pic>
        <p:nvPicPr>
          <p:cNvPr id="12" name="Picture 11">
            <a:extLst>
              <a:ext uri="{FF2B5EF4-FFF2-40B4-BE49-F238E27FC236}">
                <a16:creationId xmlns:a16="http://schemas.microsoft.com/office/drawing/2014/main" id="{00FE3820-0A25-F340-BEF7-0E98D598D98C}"/>
              </a:ext>
            </a:extLst>
          </p:cNvPr>
          <p:cNvPicPr>
            <a:picLocks noChangeAspect="1"/>
          </p:cNvPicPr>
          <p:nvPr userDrawn="1"/>
        </p:nvPicPr>
        <p:blipFill>
          <a:blip r:embed="rId2" r:link="rId3"/>
          <a:srcRect/>
          <a:stretch>
            <a:fillRect/>
          </a:stretch>
        </p:blipFill>
        <p:spPr>
          <a:xfrm>
            <a:off x="10791934" y="-677213"/>
            <a:ext cx="2074112" cy="2052125"/>
          </a:xfrm>
          <a:prstGeom prst="rect">
            <a:avLst/>
          </a:prstGeom>
        </p:spPr>
      </p:pic>
      <p:cxnSp>
        <p:nvCxnSpPr>
          <p:cNvPr id="13" name="Straight Connector 12">
            <a:extLst>
              <a:ext uri="{FF2B5EF4-FFF2-40B4-BE49-F238E27FC236}">
                <a16:creationId xmlns:a16="http://schemas.microsoft.com/office/drawing/2014/main" id="{44EF7596-A862-424D-99C8-E74195E023FD}"/>
              </a:ext>
            </a:extLst>
          </p:cNvPr>
          <p:cNvCxnSpPr>
            <a:cxnSpLocks/>
          </p:cNvCxnSpPr>
          <p:nvPr userDrawn="1"/>
        </p:nvCxnSpPr>
        <p:spPr>
          <a:xfrm>
            <a:off x="0" y="1745503"/>
            <a:ext cx="12192000" cy="0"/>
          </a:xfrm>
          <a:prstGeom prst="line">
            <a:avLst/>
          </a:prstGeom>
          <a:ln w="25400">
            <a:solidFill>
              <a:srgbClr val="A62D2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D52414-A63A-0141-AA3B-419B70F7F181}"/>
              </a:ext>
            </a:extLst>
          </p:cNvPr>
          <p:cNvCxnSpPr>
            <a:cxnSpLocks/>
          </p:cNvCxnSpPr>
          <p:nvPr userDrawn="1"/>
        </p:nvCxnSpPr>
        <p:spPr>
          <a:xfrm>
            <a:off x="0" y="3735667"/>
            <a:ext cx="12192000" cy="0"/>
          </a:xfrm>
          <a:prstGeom prst="line">
            <a:avLst/>
          </a:prstGeom>
          <a:ln w="25400">
            <a:solidFill>
              <a:srgbClr val="A62D2D"/>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99FA435C-B446-D844-BED9-C91F488B80EC}"/>
              </a:ext>
            </a:extLst>
          </p:cNvPr>
          <p:cNvSpPr>
            <a:spLocks noGrp="1"/>
          </p:cNvSpPr>
          <p:nvPr>
            <p:ph type="ftr" sz="quarter" idx="3"/>
          </p:nvPr>
        </p:nvSpPr>
        <p:spPr>
          <a:xfrm>
            <a:off x="-2739" y="6392260"/>
            <a:ext cx="12192000" cy="365125"/>
          </a:xfrm>
          <a:prstGeom prst="rect">
            <a:avLst/>
          </a:prstGeom>
          <a:gradFill>
            <a:gsLst>
              <a:gs pos="0">
                <a:schemeClr val="tx1"/>
              </a:gs>
              <a:gs pos="100000">
                <a:schemeClr val="tx1">
                  <a:lumMod val="95000"/>
                </a:schemeClr>
              </a:gs>
            </a:gsLst>
            <a:lin ang="2520000" scaled="0"/>
          </a:gradFill>
        </p:spPr>
        <p:txBody>
          <a:bodyPr vert="horz" lIns="91440" tIns="45720" rIns="731520" bIns="45720" rtlCol="0" anchor="ctr"/>
          <a:lstStyle>
            <a:lvl1pPr algn="r">
              <a:defRPr sz="1100">
                <a:solidFill>
                  <a:schemeClr val="bg1">
                    <a:lumMod val="85000"/>
                    <a:lumOff val="15000"/>
                  </a:schemeClr>
                </a:solidFill>
              </a:defRPr>
            </a:lvl1pPr>
          </a:lstStyle>
          <a:p>
            <a:r>
              <a:rPr lang="en-US" dirty="0"/>
              <a:t>The Health Literacy Solutions Center Webinar Series</a:t>
            </a:r>
          </a:p>
        </p:txBody>
      </p:sp>
    </p:spTree>
    <p:extLst>
      <p:ext uri="{BB962C8B-B14F-4D97-AF65-F5344CB8AC3E}">
        <p14:creationId xmlns:p14="http://schemas.microsoft.com/office/powerpoint/2010/main" val="383256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file:////Users/gilbertvelazquez/Documents/GVCERV%20PROJECTS/IHA2021_PostConference/Slides/IHA_CHLS_WebinarTemplates/webinar.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FDF9-A7B3-024C-83EA-ADB0B1BA733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27B59A-553D-4F4F-B66C-5035E578F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79D0DAC1-9C09-064C-B06F-03B228A87702}"/>
              </a:ext>
            </a:extLst>
          </p:cNvPr>
          <p:cNvSpPr>
            <a:spLocks noGrp="1"/>
          </p:cNvSpPr>
          <p:nvPr>
            <p:ph type="ftr" sz="quarter" idx="3"/>
          </p:nvPr>
        </p:nvSpPr>
        <p:spPr>
          <a:xfrm>
            <a:off x="838200" y="6356350"/>
            <a:ext cx="1386385"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Rectangle 7">
            <a:extLst>
              <a:ext uri="{FF2B5EF4-FFF2-40B4-BE49-F238E27FC236}">
                <a16:creationId xmlns:a16="http://schemas.microsoft.com/office/drawing/2014/main" id="{831B896A-F8FE-0E4B-B9AE-2694AFB60EAA}"/>
              </a:ext>
            </a:extLst>
          </p:cNvPr>
          <p:cNvSpPr>
            <a:spLocks noChangeArrowheads="1"/>
          </p:cNvSpPr>
          <p:nvPr userDrawn="1"/>
        </p:nvSpPr>
        <p:spPr bwMode="auto">
          <a:xfrm>
            <a:off x="0" y="216"/>
            <a:ext cx="12192000" cy="207371"/>
          </a:xfrm>
          <a:prstGeom prst="rect">
            <a:avLst/>
          </a:prstGeom>
          <a:solidFill>
            <a:srgbClr val="9AAEB6"/>
          </a:solidFill>
          <a:ln w="9525">
            <a:noFill/>
            <a:miter lim="800000"/>
            <a:headEnd/>
            <a:tailEnd/>
          </a:ln>
        </p:spPr>
        <p:txBody>
          <a:bodyPr wrap="none" anchor="ctr"/>
          <a:lstStyle>
            <a:lvl1pPr>
              <a:spcBef>
                <a:spcPct val="20000"/>
              </a:spcBef>
              <a:buClr>
                <a:srgbClr val="D06F43"/>
              </a:buClr>
              <a:buSzPct val="125000"/>
              <a:buFont typeface="Wingdings" pitchFamily="2" charset="2"/>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Times" pitchFamily="2" charset="0"/>
                <a:ea typeface="MS PGothic" panose="020B0600070205080204" pitchFamily="34" charset="-128"/>
              </a:defRPr>
            </a:lvl2pPr>
            <a:lvl3pPr marL="1143000" indent="-228600">
              <a:spcBef>
                <a:spcPct val="20000"/>
              </a:spcBef>
              <a:buChar char="•"/>
              <a:defRPr sz="2400">
                <a:solidFill>
                  <a:schemeClr val="tx1"/>
                </a:solidFill>
                <a:latin typeface="Times" pitchFamily="2" charset="0"/>
                <a:ea typeface="MS PGothic" panose="020B0600070205080204" pitchFamily="34" charset="-128"/>
              </a:defRPr>
            </a:lvl3pPr>
            <a:lvl4pPr marL="1600200" indent="-228600">
              <a:spcBef>
                <a:spcPct val="20000"/>
              </a:spcBef>
              <a:buChar char="–"/>
              <a:defRPr sz="2000">
                <a:solidFill>
                  <a:schemeClr val="tx1"/>
                </a:solidFill>
                <a:latin typeface="Times" pitchFamily="2" charset="0"/>
                <a:ea typeface="MS PGothic" panose="020B0600070205080204" pitchFamily="34" charset="-128"/>
              </a:defRPr>
            </a:lvl4pPr>
            <a:lvl5pPr marL="2057400" indent="-228600">
              <a:spcBef>
                <a:spcPct val="20000"/>
              </a:spcBef>
              <a:buChar char="»"/>
              <a:defRPr sz="2000">
                <a:solidFill>
                  <a:schemeClr val="tx1"/>
                </a:solidFill>
                <a:latin typeface="Times" pitchFamily="2"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9pPr>
          </a:lstStyle>
          <a:p>
            <a:pPr>
              <a:spcBef>
                <a:spcPct val="0"/>
              </a:spcBef>
              <a:buClrTx/>
              <a:buSzTx/>
              <a:buFontTx/>
              <a:buNone/>
            </a:pPr>
            <a:endParaRPr lang="en-US" altLang="en-US">
              <a:latin typeface="Times" pitchFamily="2" charset="0"/>
            </a:endParaRPr>
          </a:p>
        </p:txBody>
      </p:sp>
      <p:sp>
        <p:nvSpPr>
          <p:cNvPr id="9" name="Rectangle 11">
            <a:extLst>
              <a:ext uri="{FF2B5EF4-FFF2-40B4-BE49-F238E27FC236}">
                <a16:creationId xmlns:a16="http://schemas.microsoft.com/office/drawing/2014/main" id="{6CC1EB92-B7E2-8449-B3B8-F474A23A799D}"/>
              </a:ext>
            </a:extLst>
          </p:cNvPr>
          <p:cNvSpPr>
            <a:spLocks noChangeArrowheads="1"/>
          </p:cNvSpPr>
          <p:nvPr userDrawn="1"/>
        </p:nvSpPr>
        <p:spPr bwMode="auto">
          <a:xfrm>
            <a:off x="-2836190" y="288750"/>
            <a:ext cx="457200" cy="418454"/>
          </a:xfrm>
          <a:prstGeom prst="rect">
            <a:avLst/>
          </a:prstGeom>
          <a:solidFill>
            <a:srgbClr val="94A5A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D06F43"/>
              </a:buClr>
              <a:buSzPct val="125000"/>
              <a:buFont typeface="Wingdings" pitchFamily="2" charset="2"/>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Times" pitchFamily="2" charset="0"/>
                <a:ea typeface="MS PGothic" panose="020B0600070205080204" pitchFamily="34" charset="-128"/>
              </a:defRPr>
            </a:lvl2pPr>
            <a:lvl3pPr marL="1143000" indent="-228600">
              <a:spcBef>
                <a:spcPct val="20000"/>
              </a:spcBef>
              <a:buChar char="•"/>
              <a:defRPr sz="2400">
                <a:solidFill>
                  <a:schemeClr val="tx1"/>
                </a:solidFill>
                <a:latin typeface="Times" pitchFamily="2" charset="0"/>
                <a:ea typeface="MS PGothic" panose="020B0600070205080204" pitchFamily="34" charset="-128"/>
              </a:defRPr>
            </a:lvl3pPr>
            <a:lvl4pPr marL="1600200" indent="-228600">
              <a:spcBef>
                <a:spcPct val="20000"/>
              </a:spcBef>
              <a:buChar char="–"/>
              <a:defRPr sz="2000">
                <a:solidFill>
                  <a:schemeClr val="tx1"/>
                </a:solidFill>
                <a:latin typeface="Times" pitchFamily="2" charset="0"/>
                <a:ea typeface="MS PGothic" panose="020B0600070205080204" pitchFamily="34" charset="-128"/>
              </a:defRPr>
            </a:lvl4pPr>
            <a:lvl5pPr marL="2057400" indent="-228600">
              <a:spcBef>
                <a:spcPct val="20000"/>
              </a:spcBef>
              <a:buChar char="»"/>
              <a:defRPr sz="2000">
                <a:solidFill>
                  <a:schemeClr val="tx1"/>
                </a:solidFill>
                <a:latin typeface="Times" pitchFamily="2"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9pPr>
          </a:lstStyle>
          <a:p>
            <a:pPr>
              <a:spcBef>
                <a:spcPct val="0"/>
              </a:spcBef>
              <a:buClrTx/>
              <a:buSzTx/>
              <a:buFontTx/>
              <a:buNone/>
            </a:pPr>
            <a:endParaRPr lang="en-US" altLang="en-US">
              <a:latin typeface="Times" pitchFamily="2" charset="0"/>
            </a:endParaRPr>
          </a:p>
        </p:txBody>
      </p:sp>
      <p:sp>
        <p:nvSpPr>
          <p:cNvPr id="12" name="Rectangle 11">
            <a:extLst>
              <a:ext uri="{FF2B5EF4-FFF2-40B4-BE49-F238E27FC236}">
                <a16:creationId xmlns:a16="http://schemas.microsoft.com/office/drawing/2014/main" id="{6CF6139F-0DF6-C04E-A5BD-EEA7485ADB7D}"/>
              </a:ext>
            </a:extLst>
          </p:cNvPr>
          <p:cNvSpPr/>
          <p:nvPr userDrawn="1"/>
        </p:nvSpPr>
        <p:spPr bwMode="auto">
          <a:xfrm>
            <a:off x="-2836190" y="2254411"/>
            <a:ext cx="533400" cy="609600"/>
          </a:xfrm>
          <a:prstGeom prst="rect">
            <a:avLst/>
          </a:prstGeom>
          <a:solidFill>
            <a:srgbClr val="CF6E42"/>
          </a:solidFill>
          <a:ln w="9525" cap="flat" cmpd="sng" algn="ctr">
            <a:solidFill>
              <a:srgbClr val="CF6E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3" name="Rectangle 12">
            <a:extLst>
              <a:ext uri="{FF2B5EF4-FFF2-40B4-BE49-F238E27FC236}">
                <a16:creationId xmlns:a16="http://schemas.microsoft.com/office/drawing/2014/main" id="{EB75B4C1-3D1D-444C-8C09-0DE17F5938B8}"/>
              </a:ext>
            </a:extLst>
          </p:cNvPr>
          <p:cNvSpPr/>
          <p:nvPr userDrawn="1"/>
        </p:nvSpPr>
        <p:spPr bwMode="auto">
          <a:xfrm>
            <a:off x="-2836190" y="3124200"/>
            <a:ext cx="533400" cy="609600"/>
          </a:xfrm>
          <a:prstGeom prst="rect">
            <a:avLst/>
          </a:prstGeom>
          <a:solidFill>
            <a:srgbClr val="163C54"/>
          </a:solidFill>
          <a:ln w="9525" cap="flat" cmpd="sng" algn="ctr">
            <a:solidFill>
              <a:srgbClr val="CF6E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pic>
        <p:nvPicPr>
          <p:cNvPr id="15" name="Picture 14">
            <a:extLst>
              <a:ext uri="{FF2B5EF4-FFF2-40B4-BE49-F238E27FC236}">
                <a16:creationId xmlns:a16="http://schemas.microsoft.com/office/drawing/2014/main" id="{A0C650F7-3AE1-F54A-B542-FEA209AF7010}"/>
              </a:ext>
            </a:extLst>
          </p:cNvPr>
          <p:cNvPicPr>
            <a:picLocks noChangeAspect="1"/>
          </p:cNvPicPr>
          <p:nvPr userDrawn="1"/>
        </p:nvPicPr>
        <p:blipFill rotWithShape="1">
          <a:blip r:embed="rId10"/>
          <a:srcRect l="-10250" t="-26356" r="-8554" b="-30739"/>
          <a:stretch/>
        </p:blipFill>
        <p:spPr>
          <a:xfrm>
            <a:off x="9089409" y="6187057"/>
            <a:ext cx="2859206" cy="546100"/>
          </a:xfrm>
          <a:prstGeom prst="rect">
            <a:avLst/>
          </a:prstGeom>
        </p:spPr>
      </p:pic>
      <p:pic>
        <p:nvPicPr>
          <p:cNvPr id="14" name="Picture 13">
            <a:extLst>
              <a:ext uri="{FF2B5EF4-FFF2-40B4-BE49-F238E27FC236}">
                <a16:creationId xmlns:a16="http://schemas.microsoft.com/office/drawing/2014/main" id="{E1885093-E8F6-EA49-8CCA-F91263ABD511}"/>
              </a:ext>
            </a:extLst>
          </p:cNvPr>
          <p:cNvPicPr>
            <a:picLocks noChangeAspect="1"/>
          </p:cNvPicPr>
          <p:nvPr userDrawn="1"/>
        </p:nvPicPr>
        <p:blipFill rotWithShape="1">
          <a:blip r:embed="rId11" r:link="rId12"/>
          <a:srcRect l="-3342" t="419" r="1" b="-5519"/>
          <a:stretch>
            <a:fillRect/>
          </a:stretch>
        </p:blipFill>
        <p:spPr>
          <a:xfrm>
            <a:off x="10748975" y="82710"/>
            <a:ext cx="1176647" cy="1196654"/>
          </a:xfrm>
          <a:prstGeom prst="rect">
            <a:avLst/>
          </a:prstGeom>
        </p:spPr>
      </p:pic>
      <p:cxnSp>
        <p:nvCxnSpPr>
          <p:cNvPr id="6" name="Straight Connector 5">
            <a:extLst>
              <a:ext uri="{FF2B5EF4-FFF2-40B4-BE49-F238E27FC236}">
                <a16:creationId xmlns:a16="http://schemas.microsoft.com/office/drawing/2014/main" id="{EB27A0DD-CCA0-AC4D-B0B7-1BA0F1265806}"/>
              </a:ext>
            </a:extLst>
          </p:cNvPr>
          <p:cNvCxnSpPr/>
          <p:nvPr userDrawn="1"/>
        </p:nvCxnSpPr>
        <p:spPr>
          <a:xfrm>
            <a:off x="838200" y="1690688"/>
            <a:ext cx="10515600" cy="0"/>
          </a:xfrm>
          <a:prstGeom prst="line">
            <a:avLst/>
          </a:prstGeom>
          <a:ln w="25400">
            <a:solidFill>
              <a:srgbClr val="CF6E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9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100000"/>
        </a:lnSpc>
        <a:spcBef>
          <a:spcPct val="0"/>
        </a:spcBef>
        <a:buNone/>
        <a:defRPr sz="3600" b="1" i="0" kern="1200">
          <a:solidFill>
            <a:srgbClr val="173B5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06C42"/>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06C42"/>
        </a:buClr>
        <a:buFont typeface="System Font Regular"/>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73B53"/>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73B53"/>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73B53"/>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file:////Users/gilbertvelazquez/Documents/GVCERV%20PROJECTS/IHA2021_PostConference/Slides/IHA_CHLS_WebinarTemplates/Hero_image_cropped_final.png"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Pumpkin_pie"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healthliteracysolution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eachbacktraining.org/ho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454FE-0ABE-B74E-B042-F9600B373688}"/>
              </a:ext>
            </a:extLst>
          </p:cNvPr>
          <p:cNvPicPr>
            <a:picLocks noChangeAspect="1"/>
          </p:cNvPicPr>
          <p:nvPr/>
        </p:nvPicPr>
        <p:blipFill rotWithShape="1">
          <a:blip r:embed="rId3"/>
          <a:srcRect l="-8897" t="-46843" r="-4633" b="-27461"/>
          <a:stretch/>
        </p:blipFill>
        <p:spPr>
          <a:xfrm>
            <a:off x="0" y="3200355"/>
            <a:ext cx="10046007" cy="2227914"/>
          </a:xfrm>
          <a:prstGeom prst="rect">
            <a:avLst/>
          </a:prstGeom>
        </p:spPr>
      </p:pic>
      <p:pic>
        <p:nvPicPr>
          <p:cNvPr id="3" name="Picture 2" descr="Icon&#10;&#10;Description automatically generated">
            <a:extLst>
              <a:ext uri="{FF2B5EF4-FFF2-40B4-BE49-F238E27FC236}">
                <a16:creationId xmlns:a16="http://schemas.microsoft.com/office/drawing/2014/main" id="{BFB24A65-29EA-9F4A-9E79-5B162F503736}"/>
              </a:ext>
            </a:extLst>
          </p:cNvPr>
          <p:cNvPicPr>
            <a:picLocks noChangeAspect="1"/>
          </p:cNvPicPr>
          <p:nvPr/>
        </p:nvPicPr>
        <p:blipFill>
          <a:blip r:embed="rId4"/>
          <a:stretch>
            <a:fillRect/>
          </a:stretch>
        </p:blipFill>
        <p:spPr>
          <a:xfrm>
            <a:off x="9350960" y="228138"/>
            <a:ext cx="2311400" cy="2311400"/>
          </a:xfrm>
          <a:prstGeom prst="rect">
            <a:avLst/>
          </a:prstGeom>
        </p:spPr>
      </p:pic>
      <p:sp>
        <p:nvSpPr>
          <p:cNvPr id="12" name="Rectangle 11">
            <a:extLst>
              <a:ext uri="{FF2B5EF4-FFF2-40B4-BE49-F238E27FC236}">
                <a16:creationId xmlns:a16="http://schemas.microsoft.com/office/drawing/2014/main" id="{F5449258-82BB-304B-A2B3-7FAC4F12DDC8}"/>
              </a:ext>
            </a:extLst>
          </p:cNvPr>
          <p:cNvSpPr/>
          <p:nvPr/>
        </p:nvSpPr>
        <p:spPr bwMode="auto">
          <a:xfrm>
            <a:off x="-58189" y="5836355"/>
            <a:ext cx="12308378" cy="1047597"/>
          </a:xfrm>
          <a:prstGeom prst="rect">
            <a:avLst/>
          </a:prstGeom>
          <a:solidFill>
            <a:srgbClr val="E5E9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pic>
        <p:nvPicPr>
          <p:cNvPr id="6" name="Picture 5" descr="A picture containing person, computer&#10;&#10;Description automatically generated">
            <a:extLst>
              <a:ext uri="{FF2B5EF4-FFF2-40B4-BE49-F238E27FC236}">
                <a16:creationId xmlns:a16="http://schemas.microsoft.com/office/drawing/2014/main" id="{6335C9B3-7403-BD4C-9701-C719F6EDB792}"/>
              </a:ext>
            </a:extLst>
          </p:cNvPr>
          <p:cNvPicPr>
            <a:picLocks noChangeAspect="1"/>
          </p:cNvPicPr>
          <p:nvPr/>
        </p:nvPicPr>
        <p:blipFill rotWithShape="1">
          <a:blip r:embed="rId5" r:link="rId6"/>
          <a:srcRect l="-418"/>
          <a:stretch>
            <a:fillRect/>
          </a:stretch>
        </p:blipFill>
        <p:spPr>
          <a:xfrm>
            <a:off x="-56445" y="-5784"/>
            <a:ext cx="12416840" cy="3434784"/>
          </a:xfrm>
          <a:prstGeom prst="rect">
            <a:avLst/>
          </a:prstGeom>
        </p:spPr>
      </p:pic>
      <p:sp>
        <p:nvSpPr>
          <p:cNvPr id="9" name="TextBox 8">
            <a:extLst>
              <a:ext uri="{FF2B5EF4-FFF2-40B4-BE49-F238E27FC236}">
                <a16:creationId xmlns:a16="http://schemas.microsoft.com/office/drawing/2014/main" id="{F9C1AF23-1B6E-D04C-8FDA-CBD8B11AAD4C}"/>
              </a:ext>
            </a:extLst>
          </p:cNvPr>
          <p:cNvSpPr txBox="1"/>
          <p:nvPr/>
        </p:nvSpPr>
        <p:spPr>
          <a:xfrm>
            <a:off x="755252" y="1447800"/>
            <a:ext cx="5871326" cy="830997"/>
          </a:xfrm>
          <a:prstGeom prst="rect">
            <a:avLst/>
          </a:prstGeom>
          <a:noFill/>
        </p:spPr>
        <p:txBody>
          <a:bodyPr wrap="square" rtlCol="0">
            <a:spAutoFit/>
          </a:bodyPr>
          <a:lstStyle/>
          <a:p>
            <a:r>
              <a:rPr lang="en-US" sz="4800" dirty="0">
                <a:solidFill>
                  <a:schemeClr val="bg1"/>
                </a:solidFill>
                <a:latin typeface="Arial" panose="020B0604020202020204" pitchFamily="34" charset="0"/>
                <a:cs typeface="Arial" panose="020B0604020202020204" pitchFamily="34" charset="0"/>
              </a:rPr>
              <a:t>Webinar Series</a:t>
            </a:r>
          </a:p>
        </p:txBody>
      </p:sp>
      <p:pic>
        <p:nvPicPr>
          <p:cNvPr id="11" name="Picture 10" descr="Icon&#10;&#10;Description automatically generated">
            <a:extLst>
              <a:ext uri="{FF2B5EF4-FFF2-40B4-BE49-F238E27FC236}">
                <a16:creationId xmlns:a16="http://schemas.microsoft.com/office/drawing/2014/main" id="{98675E02-A62C-F242-AAB5-2E988067BEC1}"/>
              </a:ext>
            </a:extLst>
          </p:cNvPr>
          <p:cNvPicPr>
            <a:picLocks noChangeAspect="1"/>
          </p:cNvPicPr>
          <p:nvPr/>
        </p:nvPicPr>
        <p:blipFill>
          <a:blip r:embed="rId4"/>
          <a:stretch>
            <a:fillRect/>
          </a:stretch>
        </p:blipFill>
        <p:spPr>
          <a:xfrm>
            <a:off x="10046007" y="4602493"/>
            <a:ext cx="1863770" cy="1863770"/>
          </a:xfrm>
          <a:prstGeom prst="rect">
            <a:avLst/>
          </a:prstGeom>
        </p:spPr>
      </p:pic>
    </p:spTree>
    <p:extLst>
      <p:ext uri="{BB962C8B-B14F-4D97-AF65-F5344CB8AC3E}">
        <p14:creationId xmlns:p14="http://schemas.microsoft.com/office/powerpoint/2010/main" val="271307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Library search (challenging)  </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879571"/>
          </a:xfrm>
        </p:spPr>
        <p:txBody>
          <a:bodyPr>
            <a:normAutofit fontScale="40000" lnSpcReduction="20000"/>
          </a:bodyPr>
          <a:lstStyle/>
          <a:p>
            <a:pPr marL="0" indent="0">
              <a:buNone/>
            </a:pPr>
            <a:r>
              <a:rPr lang="en-US" sz="5000" b="1" dirty="0"/>
              <a:t>Question 1: Assessment </a:t>
            </a:r>
          </a:p>
          <a:p>
            <a:pPr>
              <a:lnSpc>
                <a:spcPct val="120000"/>
              </a:lnSpc>
            </a:pPr>
            <a:r>
              <a:rPr lang="en-US" sz="5000" dirty="0"/>
              <a:t>A. What techniques are best for assessing patients’ learning needs, preferences and/or priorities before teaching? (Question ID: Q1A) </a:t>
            </a:r>
          </a:p>
          <a:p>
            <a:pPr>
              <a:lnSpc>
                <a:spcPct val="120000"/>
              </a:lnSpc>
            </a:pPr>
            <a:r>
              <a:rPr lang="en-US" sz="5000" dirty="0"/>
              <a:t>B. What is patients’ literacy level? (Q1B) </a:t>
            </a:r>
          </a:p>
          <a:p>
            <a:pPr marL="0" indent="0">
              <a:buNone/>
            </a:pPr>
            <a:r>
              <a:rPr lang="en-US" sz="5000" b="1" dirty="0"/>
              <a:t>Question 2: Planning </a:t>
            </a:r>
          </a:p>
          <a:p>
            <a:pPr>
              <a:lnSpc>
                <a:spcPct val="120000"/>
              </a:lnSpc>
            </a:pPr>
            <a:r>
              <a:rPr lang="en-US" sz="5000" dirty="0"/>
              <a:t>What are the elements of a teaching plan which incorporate patient- and family-centered goals, individualization and measurable outcomes? (including patients’ literacy influence) (Q2)  </a:t>
            </a:r>
          </a:p>
          <a:p>
            <a:pPr marL="0" indent="0">
              <a:buNone/>
            </a:pPr>
            <a:r>
              <a:rPr lang="en-US" sz="5000" b="1" dirty="0"/>
              <a:t>Question 3: Implementation </a:t>
            </a:r>
          </a:p>
          <a:p>
            <a:pPr>
              <a:lnSpc>
                <a:spcPct val="120000"/>
              </a:lnSpc>
            </a:pPr>
            <a:r>
              <a:rPr lang="en-US" sz="5000" dirty="0"/>
              <a:t>How do health care providers individualize patient teaching strategies to improve patient engagement and health outcomes? (including patients’ literacy influence) (Q3) </a:t>
            </a:r>
          </a:p>
          <a:p>
            <a:pPr marL="0" indent="0">
              <a:buNone/>
            </a:pPr>
            <a:r>
              <a:rPr lang="en-US" sz="5000" b="1" dirty="0"/>
              <a:t>Question 4: Evaluation </a:t>
            </a:r>
          </a:p>
          <a:p>
            <a:pPr>
              <a:lnSpc>
                <a:spcPct val="120000"/>
              </a:lnSpc>
            </a:pPr>
            <a:r>
              <a:rPr lang="en-US" sz="5000" dirty="0"/>
              <a:t>How do clinicians determine that learning has occurred? (Q4)</a:t>
            </a:r>
          </a:p>
          <a:p>
            <a:pPr marL="0" indent="0">
              <a:lnSpc>
                <a:spcPct val="100000"/>
              </a:lnSpc>
              <a:buNone/>
            </a:pPr>
            <a:endParaRPr lang="en-US" dirty="0"/>
          </a:p>
        </p:txBody>
      </p:sp>
    </p:spTree>
    <p:extLst>
      <p:ext uri="{BB962C8B-B14F-4D97-AF65-F5344CB8AC3E}">
        <p14:creationId xmlns:p14="http://schemas.microsoft.com/office/powerpoint/2010/main" val="329799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Library search citations </a:t>
            </a:r>
          </a:p>
        </p:txBody>
      </p:sp>
      <p:pic>
        <p:nvPicPr>
          <p:cNvPr id="4" name="table">
            <a:extLst>
              <a:ext uri="{FF2B5EF4-FFF2-40B4-BE49-F238E27FC236}">
                <a16:creationId xmlns:a16="http://schemas.microsoft.com/office/drawing/2014/main" id="{944F0FEB-F1B2-4AA5-9242-AE2576671A28}"/>
              </a:ext>
            </a:extLst>
          </p:cNvPr>
          <p:cNvPicPr>
            <a:picLocks noChangeAspect="1"/>
          </p:cNvPicPr>
          <p:nvPr/>
        </p:nvPicPr>
        <p:blipFill rotWithShape="1">
          <a:blip r:embed="rId2"/>
          <a:srcRect t="17043" r="11014" b="5280"/>
          <a:stretch/>
        </p:blipFill>
        <p:spPr>
          <a:xfrm>
            <a:off x="939800" y="2019300"/>
            <a:ext cx="9073192" cy="3948616"/>
          </a:xfrm>
          <a:prstGeom prst="rect">
            <a:avLst/>
          </a:prstGeom>
        </p:spPr>
      </p:pic>
    </p:spTree>
    <p:extLst>
      <p:ext uri="{BB962C8B-B14F-4D97-AF65-F5344CB8AC3E}">
        <p14:creationId xmlns:p14="http://schemas.microsoft.com/office/powerpoint/2010/main" val="206135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Sorting steps </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indent="-228600"/>
            <a:r>
              <a:rPr lang="en-US" dirty="0"/>
              <a:t>Identified over 10,000 articles</a:t>
            </a:r>
          </a:p>
          <a:p>
            <a:pPr indent="-228600"/>
            <a:r>
              <a:rPr lang="en-US" dirty="0"/>
              <a:t>Imported into Mendeley </a:t>
            </a:r>
          </a:p>
          <a:p>
            <a:pPr indent="-228600"/>
            <a:r>
              <a:rPr lang="en-US" dirty="0"/>
              <a:t>Sorted alphabetically by title</a:t>
            </a:r>
          </a:p>
          <a:p>
            <a:pPr indent="-228600"/>
            <a:r>
              <a:rPr lang="en-US" dirty="0"/>
              <a:t>Reviewers assigned </a:t>
            </a:r>
          </a:p>
          <a:p>
            <a:pPr lvl="1" indent="-228600"/>
            <a:r>
              <a:rPr lang="en-US" sz="2600" dirty="0"/>
              <a:t>Reviewed title and abstract to determine if pertinent to APIE      of patient education process </a:t>
            </a:r>
          </a:p>
          <a:p>
            <a:pPr lvl="1" indent="-228600"/>
            <a:r>
              <a:rPr lang="en-US" sz="2600" dirty="0"/>
              <a:t>Non-relevant articles moved to archive file</a:t>
            </a:r>
          </a:p>
          <a:p>
            <a:pPr indent="-228600"/>
            <a:r>
              <a:rPr lang="en-US" dirty="0"/>
              <a:t>354 citations to read and review </a:t>
            </a:r>
          </a:p>
        </p:txBody>
      </p:sp>
    </p:spTree>
    <p:extLst>
      <p:ext uri="{BB962C8B-B14F-4D97-AF65-F5344CB8AC3E}">
        <p14:creationId xmlns:p14="http://schemas.microsoft.com/office/powerpoint/2010/main" val="254083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In depth review  </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indent="-228600"/>
            <a:r>
              <a:rPr lang="en-US" dirty="0"/>
              <a:t>Created a Qualtrics form to capture pertinent aspects of article</a:t>
            </a:r>
          </a:p>
        </p:txBody>
      </p:sp>
      <p:sp>
        <p:nvSpPr>
          <p:cNvPr id="4" name="Rectangle 3">
            <a:extLst>
              <a:ext uri="{FF2B5EF4-FFF2-40B4-BE49-F238E27FC236}">
                <a16:creationId xmlns:a16="http://schemas.microsoft.com/office/drawing/2014/main" id="{43DDEE4F-2489-4C3A-A035-998579F4B5DC}"/>
              </a:ext>
            </a:extLst>
          </p:cNvPr>
          <p:cNvSpPr/>
          <p:nvPr/>
        </p:nvSpPr>
        <p:spPr>
          <a:xfrm>
            <a:off x="1158614" y="2806120"/>
            <a:ext cx="5493126" cy="3108543"/>
          </a:xfrm>
          <a:prstGeom prst="rect">
            <a:avLst/>
          </a:prstGeom>
        </p:spPr>
        <p:txBody>
          <a:bodyPr wrap="square">
            <a:spAutoFit/>
          </a:bodyPr>
          <a:lstStyle/>
          <a:p>
            <a:r>
              <a:rPr lang="en-US" sz="2800" dirty="0"/>
              <a:t>- Reviewer demographics</a:t>
            </a:r>
          </a:p>
          <a:p>
            <a:r>
              <a:rPr lang="en-US" sz="2800" dirty="0"/>
              <a:t>- Which material are you  </a:t>
            </a:r>
          </a:p>
          <a:p>
            <a:r>
              <a:rPr lang="en-US" sz="2800" dirty="0"/>
              <a:t>  evaluating?</a:t>
            </a:r>
          </a:p>
          <a:p>
            <a:r>
              <a:rPr lang="en-US" sz="2800" dirty="0"/>
              <a:t>- Description (up to 100 words)</a:t>
            </a:r>
          </a:p>
          <a:p>
            <a:r>
              <a:rPr lang="en-US" sz="2800" dirty="0"/>
              <a:t>- Melnyk Level of Evidence</a:t>
            </a:r>
          </a:p>
          <a:p>
            <a:r>
              <a:rPr lang="en-US" sz="2800" dirty="0"/>
              <a:t>- APIE Process Step (more than one)</a:t>
            </a:r>
          </a:p>
          <a:p>
            <a:r>
              <a:rPr lang="en-US" sz="2800" dirty="0"/>
              <a:t>- Explain choice of APIE</a:t>
            </a:r>
          </a:p>
        </p:txBody>
      </p:sp>
      <p:sp>
        <p:nvSpPr>
          <p:cNvPr id="5" name="Rectangle 4">
            <a:extLst>
              <a:ext uri="{FF2B5EF4-FFF2-40B4-BE49-F238E27FC236}">
                <a16:creationId xmlns:a16="http://schemas.microsoft.com/office/drawing/2014/main" id="{A43FB46B-50F2-4A77-A1F7-F029C2864FA2}"/>
              </a:ext>
            </a:extLst>
          </p:cNvPr>
          <p:cNvSpPr/>
          <p:nvPr/>
        </p:nvSpPr>
        <p:spPr>
          <a:xfrm>
            <a:off x="6816278" y="2816215"/>
            <a:ext cx="4702060" cy="3108543"/>
          </a:xfrm>
          <a:prstGeom prst="rect">
            <a:avLst/>
          </a:prstGeom>
        </p:spPr>
        <p:txBody>
          <a:bodyPr wrap="square">
            <a:spAutoFit/>
          </a:bodyPr>
          <a:lstStyle/>
          <a:p>
            <a:r>
              <a:rPr lang="en-US" sz="2800" dirty="0"/>
              <a:t>- Summarize key findings</a:t>
            </a:r>
          </a:p>
          <a:p>
            <a:r>
              <a:rPr lang="en-US" sz="2800" dirty="0"/>
              <a:t>- Describe major strengths </a:t>
            </a:r>
          </a:p>
          <a:p>
            <a:r>
              <a:rPr lang="en-US" sz="2800" dirty="0"/>
              <a:t>- Describe major weaknesses</a:t>
            </a:r>
          </a:p>
          <a:p>
            <a:r>
              <a:rPr lang="en-US" sz="2800" dirty="0"/>
              <a:t>- Support for the Guidelines</a:t>
            </a:r>
          </a:p>
          <a:p>
            <a:r>
              <a:rPr lang="en-US" sz="2800" dirty="0"/>
              <a:t>- Explain choice</a:t>
            </a:r>
          </a:p>
          <a:p>
            <a:r>
              <a:rPr lang="en-US" sz="2800" dirty="0"/>
              <a:t>- Comments (additional articles  eliminated)</a:t>
            </a:r>
          </a:p>
        </p:txBody>
      </p:sp>
    </p:spTree>
    <p:extLst>
      <p:ext uri="{BB962C8B-B14F-4D97-AF65-F5344CB8AC3E}">
        <p14:creationId xmlns:p14="http://schemas.microsoft.com/office/powerpoint/2010/main" val="313666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30"/>
            <a:ext cx="10515600" cy="3453542"/>
          </a:xfrm>
        </p:spPr>
        <p:txBody>
          <a:bodyPr>
            <a:normAutofit/>
          </a:bodyPr>
          <a:lstStyle/>
          <a:p>
            <a:pPr marL="119063" indent="0">
              <a:buNone/>
            </a:pPr>
            <a:r>
              <a:rPr lang="en-US" sz="3200" dirty="0"/>
              <a:t>How many articles were included in the final guidelines?</a:t>
            </a:r>
          </a:p>
          <a:p>
            <a:pPr marL="119063" indent="0">
              <a:buNone/>
            </a:pPr>
            <a:endParaRPr lang="en-US" sz="3200" dirty="0"/>
          </a:p>
          <a:p>
            <a:pPr indent="-228600"/>
            <a:r>
              <a:rPr lang="en-US" sz="3200" dirty="0"/>
              <a:t> 198</a:t>
            </a:r>
          </a:p>
          <a:p>
            <a:pPr indent="-228600"/>
            <a:r>
              <a:rPr lang="en-US" sz="3200" dirty="0"/>
              <a:t> 217</a:t>
            </a:r>
          </a:p>
          <a:p>
            <a:pPr indent="-228600"/>
            <a:r>
              <a:rPr lang="en-US" sz="3200" dirty="0"/>
              <a:t> 253</a:t>
            </a:r>
          </a:p>
          <a:p>
            <a:pPr indent="-228600"/>
            <a:r>
              <a:rPr lang="en-US" sz="3200" dirty="0"/>
              <a:t> 304</a:t>
            </a:r>
            <a:endParaRPr lang="en-US" dirty="0"/>
          </a:p>
          <a:p>
            <a:pPr indent="-228600"/>
            <a:endParaRPr lang="en-US" dirty="0"/>
          </a:p>
        </p:txBody>
      </p:sp>
    </p:spTree>
    <p:extLst>
      <p:ext uri="{BB962C8B-B14F-4D97-AF65-F5344CB8AC3E}">
        <p14:creationId xmlns:p14="http://schemas.microsoft.com/office/powerpoint/2010/main" val="80843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Summarizing literature</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602686" cy="4144579"/>
          </a:xfrm>
        </p:spPr>
        <p:txBody>
          <a:bodyPr>
            <a:normAutofit/>
          </a:bodyPr>
          <a:lstStyle/>
          <a:p>
            <a:pPr indent="-228600"/>
            <a:r>
              <a:rPr lang="en-US" dirty="0"/>
              <a:t>Regrouped citations based on identified APIE application</a:t>
            </a:r>
          </a:p>
          <a:p>
            <a:pPr indent="-228600"/>
            <a:r>
              <a:rPr lang="en-US" dirty="0"/>
              <a:t>Assigned team of reviewers for each APIE area</a:t>
            </a:r>
          </a:p>
          <a:p>
            <a:pPr indent="-228600"/>
            <a:r>
              <a:rPr lang="en-US" dirty="0"/>
              <a:t>Each article had two reviewers:</a:t>
            </a:r>
          </a:p>
          <a:p>
            <a:pPr lvl="1" indent="-228600"/>
            <a:r>
              <a:rPr lang="en-US" sz="2800" dirty="0"/>
              <a:t>1</a:t>
            </a:r>
            <a:r>
              <a:rPr lang="en-US" sz="2800" baseline="30000" dirty="0"/>
              <a:t>st</a:t>
            </a:r>
            <a:r>
              <a:rPr lang="en-US" sz="2800" dirty="0"/>
              <a:t> reviewer entered </a:t>
            </a:r>
            <a:r>
              <a:rPr lang="en-US" sz="2800" b="1" dirty="0"/>
              <a:t>strategy summary </a:t>
            </a:r>
            <a:r>
              <a:rPr lang="en-US" sz="2800" dirty="0"/>
              <a:t>and </a:t>
            </a:r>
            <a:r>
              <a:rPr lang="en-US" sz="2800" b="1" dirty="0"/>
              <a:t>methods used </a:t>
            </a:r>
            <a:r>
              <a:rPr lang="en-US" sz="2800" dirty="0"/>
              <a:t>(overall strategy and exact methods used)</a:t>
            </a:r>
          </a:p>
          <a:p>
            <a:pPr lvl="1" indent="-228600"/>
            <a:r>
              <a:rPr lang="en-US" sz="2800" dirty="0"/>
              <a:t>2</a:t>
            </a:r>
            <a:r>
              <a:rPr lang="en-US" sz="2800" baseline="30000" dirty="0"/>
              <a:t>nd</a:t>
            </a:r>
            <a:r>
              <a:rPr lang="en-US" sz="2800" dirty="0"/>
              <a:t> reviewer verified 1</a:t>
            </a:r>
            <a:r>
              <a:rPr lang="en-US" sz="2800" baseline="30000" dirty="0"/>
              <a:t>st</a:t>
            </a:r>
            <a:r>
              <a:rPr lang="en-US" sz="2800" dirty="0"/>
              <a:t> reviewer’s findings, added comments</a:t>
            </a:r>
          </a:p>
        </p:txBody>
      </p:sp>
    </p:spTree>
    <p:extLst>
      <p:ext uri="{BB962C8B-B14F-4D97-AF65-F5344CB8AC3E}">
        <p14:creationId xmlns:p14="http://schemas.microsoft.com/office/powerpoint/2010/main" val="228979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Writing the guidelines</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r>
              <a:rPr lang="en-US" dirty="0"/>
              <a:t>Authors assigned to each APIE component</a:t>
            </a:r>
          </a:p>
          <a:p>
            <a:r>
              <a:rPr lang="en-US" dirty="0"/>
              <a:t>Reviewed all summaries</a:t>
            </a:r>
          </a:p>
          <a:p>
            <a:r>
              <a:rPr lang="en-US" dirty="0"/>
              <a:t>Determined most common interventions that were effective for each APIE component</a:t>
            </a:r>
          </a:p>
          <a:p>
            <a:r>
              <a:rPr lang="en-US" dirty="0"/>
              <a:t>Placed interventions in table with examples or sample script</a:t>
            </a:r>
          </a:p>
          <a:p>
            <a:r>
              <a:rPr lang="en-US" dirty="0"/>
              <a:t>Additional tools, resources captured for Appendix </a:t>
            </a:r>
          </a:p>
        </p:txBody>
      </p:sp>
    </p:spTree>
    <p:extLst>
      <p:ext uri="{BB962C8B-B14F-4D97-AF65-F5344CB8AC3E}">
        <p14:creationId xmlns:p14="http://schemas.microsoft.com/office/powerpoint/2010/main" val="2990077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Thorough and concise…is this possible?</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lnSpcReduction="10000"/>
          </a:bodyPr>
          <a:lstStyle/>
          <a:p>
            <a:r>
              <a:rPr lang="en-US" dirty="0"/>
              <a:t>Found common themes (i.e. patient-centered, patient engagement) regardless of APIE designation – how do we avoid being redundant?</a:t>
            </a:r>
          </a:p>
          <a:p>
            <a:r>
              <a:rPr lang="en-US" dirty="0"/>
              <a:t>How do we handle these themes even though they are part of each section?   </a:t>
            </a:r>
          </a:p>
          <a:p>
            <a:r>
              <a:rPr lang="en-US" dirty="0"/>
              <a:t>How do we communicate massive information in a concise way? </a:t>
            </a:r>
          </a:p>
          <a:p>
            <a:r>
              <a:rPr lang="en-US" dirty="0"/>
              <a:t>How do keep terminology simple, yet introduce new concepts?</a:t>
            </a:r>
          </a:p>
          <a:p>
            <a:r>
              <a:rPr lang="en-US" dirty="0"/>
              <a:t>How do we reference all this information in a concise manner without having strings and strings of numbers or authors? </a:t>
            </a:r>
          </a:p>
        </p:txBody>
      </p:sp>
    </p:spTree>
    <p:extLst>
      <p:ext uri="{BB962C8B-B14F-4D97-AF65-F5344CB8AC3E}">
        <p14:creationId xmlns:p14="http://schemas.microsoft.com/office/powerpoint/2010/main" val="170216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The concise approach </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r>
              <a:rPr lang="en-US" dirty="0"/>
              <a:t>Placed overarching themes in introduction</a:t>
            </a:r>
          </a:p>
          <a:p>
            <a:r>
              <a:rPr lang="en-US" dirty="0"/>
              <a:t>Identify basic steps for each APIE component which are brief and concise</a:t>
            </a:r>
          </a:p>
          <a:p>
            <a:r>
              <a:rPr lang="en-US" dirty="0"/>
              <a:t>Provide specific strategies with examples</a:t>
            </a:r>
          </a:p>
          <a:p>
            <a:r>
              <a:rPr lang="en-US" dirty="0"/>
              <a:t>Provide appendices for strategies requiring more explanation</a:t>
            </a:r>
          </a:p>
          <a:p>
            <a:r>
              <a:rPr lang="en-US" dirty="0"/>
              <a:t>Each strategy section has accompanying table of references</a:t>
            </a:r>
          </a:p>
          <a:p>
            <a:r>
              <a:rPr lang="en-US" dirty="0"/>
              <a:t>Ended up with 7 sections</a:t>
            </a:r>
          </a:p>
        </p:txBody>
      </p:sp>
    </p:spTree>
    <p:extLst>
      <p:ext uri="{BB962C8B-B14F-4D97-AF65-F5344CB8AC3E}">
        <p14:creationId xmlns:p14="http://schemas.microsoft.com/office/powerpoint/2010/main" val="181630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65F7-AE07-0C45-AC06-3C087DE33321}"/>
              </a:ext>
            </a:extLst>
          </p:cNvPr>
          <p:cNvSpPr>
            <a:spLocks noGrp="1"/>
          </p:cNvSpPr>
          <p:nvPr>
            <p:ph type="title"/>
          </p:nvPr>
        </p:nvSpPr>
        <p:spPr/>
        <p:txBody>
          <a:bodyPr/>
          <a:lstStyle/>
          <a:p>
            <a:r>
              <a:rPr lang="en-US" dirty="0"/>
              <a:t>Feedback on initial draft</a:t>
            </a:r>
          </a:p>
        </p:txBody>
      </p:sp>
      <p:sp>
        <p:nvSpPr>
          <p:cNvPr id="3" name="Content Placeholder 2">
            <a:extLst>
              <a:ext uri="{FF2B5EF4-FFF2-40B4-BE49-F238E27FC236}">
                <a16:creationId xmlns:a16="http://schemas.microsoft.com/office/drawing/2014/main" id="{250CF0CA-066B-3446-A014-E14DF6766D98}"/>
              </a:ext>
            </a:extLst>
          </p:cNvPr>
          <p:cNvSpPr>
            <a:spLocks noGrp="1"/>
          </p:cNvSpPr>
          <p:nvPr>
            <p:ph idx="1"/>
          </p:nvPr>
        </p:nvSpPr>
        <p:spPr>
          <a:xfrm>
            <a:off x="838200" y="2079394"/>
            <a:ext cx="10515600" cy="4158120"/>
          </a:xfrm>
        </p:spPr>
        <p:txBody>
          <a:bodyPr>
            <a:normAutofit/>
          </a:bodyPr>
          <a:lstStyle/>
          <a:p>
            <a:pPr>
              <a:lnSpc>
                <a:spcPct val="100000"/>
              </a:lnSpc>
            </a:pPr>
            <a:r>
              <a:rPr lang="en-US" dirty="0"/>
              <a:t>Committee members provided continuous feedback as we moved through development</a:t>
            </a:r>
          </a:p>
          <a:p>
            <a:pPr>
              <a:lnSpc>
                <a:spcPct val="100000"/>
              </a:lnSpc>
            </a:pPr>
            <a:r>
              <a:rPr lang="en-US" dirty="0"/>
              <a:t>At HCEA national conference, over 100 participants provided feedback on initial rough draft. Used a qualitative approach for reaction to each APIE section of the guidelines</a:t>
            </a:r>
          </a:p>
          <a:p>
            <a:pPr>
              <a:lnSpc>
                <a:spcPct val="100000"/>
              </a:lnSpc>
            </a:pPr>
            <a:r>
              <a:rPr lang="en-US" dirty="0"/>
              <a:t>All feedback was reviewed by the guidelines committee and incorporated if consistent the goals of the guidelines (concise, frontline health care professionals)</a:t>
            </a:r>
          </a:p>
        </p:txBody>
      </p:sp>
    </p:spTree>
    <p:extLst>
      <p:ext uri="{BB962C8B-B14F-4D97-AF65-F5344CB8AC3E}">
        <p14:creationId xmlns:p14="http://schemas.microsoft.com/office/powerpoint/2010/main" val="192125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D94D-3DC4-6F45-AE27-A2A86549675E}"/>
              </a:ext>
            </a:extLst>
          </p:cNvPr>
          <p:cNvSpPr>
            <a:spLocks noGrp="1"/>
          </p:cNvSpPr>
          <p:nvPr>
            <p:ph type="ctrTitle"/>
          </p:nvPr>
        </p:nvSpPr>
        <p:spPr>
          <a:xfrm>
            <a:off x="1104900" y="1497331"/>
            <a:ext cx="9144000" cy="2080260"/>
          </a:xfrm>
        </p:spPr>
        <p:txBody>
          <a:bodyPr>
            <a:normAutofit fontScale="90000"/>
          </a:bodyPr>
          <a:lstStyle/>
          <a:p>
            <a:pPr fontAlgn="ctr"/>
            <a:r>
              <a:rPr lang="en-US" dirty="0">
                <a:effectLst/>
                <a:latin typeface="Tahoma" panose="020B0604030504040204" pitchFamily="34" charset="0"/>
              </a:rPr>
              <a:t>Hot off the press! Patient Education Practice Guidelines for Health Care Professionals</a:t>
            </a:r>
            <a:endParaRPr lang="en-US" dirty="0"/>
          </a:p>
        </p:txBody>
      </p:sp>
      <p:sp>
        <p:nvSpPr>
          <p:cNvPr id="6" name="Text Placeholder 16">
            <a:extLst>
              <a:ext uri="{FF2B5EF4-FFF2-40B4-BE49-F238E27FC236}">
                <a16:creationId xmlns:a16="http://schemas.microsoft.com/office/drawing/2014/main" id="{BAF97CF5-CC81-7940-947C-0394B71B3014}"/>
              </a:ext>
            </a:extLst>
          </p:cNvPr>
          <p:cNvSpPr>
            <a:spLocks noGrp="1"/>
          </p:cNvSpPr>
          <p:nvPr>
            <p:ph type="body" sz="quarter" idx="10" hasCustomPrompt="1"/>
          </p:nvPr>
        </p:nvSpPr>
        <p:spPr>
          <a:xfrm>
            <a:off x="1104900" y="3857715"/>
            <a:ext cx="9053195" cy="2550341"/>
          </a:xfrm>
        </p:spPr>
        <p:txBody>
          <a:bodyPr>
            <a:normAutofit fontScale="25000" lnSpcReduction="20000"/>
          </a:bodyPr>
          <a:lstStyle>
            <a:lvl1pPr marL="0" indent="0">
              <a:buFontTx/>
              <a:buNone/>
              <a:defRPr sz="24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nSpc>
                <a:spcPct val="110000"/>
              </a:lnSpc>
            </a:pPr>
            <a:r>
              <a:rPr lang="en-US" sz="12800" b="1" dirty="0">
                <a:solidFill>
                  <a:srgbClr val="CF6E42"/>
                </a:solidFill>
              </a:rPr>
              <a:t>Carolyn </a:t>
            </a:r>
            <a:r>
              <a:rPr lang="en-US" sz="12800" b="1" dirty="0" err="1">
                <a:solidFill>
                  <a:srgbClr val="CF6E42"/>
                </a:solidFill>
              </a:rPr>
              <a:t>Cutilli</a:t>
            </a:r>
            <a:r>
              <a:rPr lang="en-US" sz="12800" b="1" dirty="0">
                <a:solidFill>
                  <a:srgbClr val="CF6E42"/>
                </a:solidFill>
              </a:rPr>
              <a:t>, PhD, RN, NPD-BC</a:t>
            </a:r>
          </a:p>
          <a:p>
            <a:r>
              <a:rPr lang="en-US" sz="9600" dirty="0"/>
              <a:t>The Hospital of the University of Pennsylvania</a:t>
            </a:r>
            <a:br>
              <a:rPr lang="en-US" dirty="0"/>
            </a:br>
            <a:endParaRPr lang="en-US" dirty="0"/>
          </a:p>
          <a:p>
            <a:r>
              <a:rPr lang="en-US" sz="12800" b="1" dirty="0">
                <a:solidFill>
                  <a:srgbClr val="CF6E42"/>
                </a:solidFill>
              </a:rPr>
              <a:t>Sarah Christensen, MA</a:t>
            </a:r>
          </a:p>
          <a:p>
            <a:r>
              <a:rPr lang="en-US" sz="9600" dirty="0"/>
              <a:t>The University of Texas MD Anderson Cancer Center         </a:t>
            </a:r>
          </a:p>
        </p:txBody>
      </p:sp>
    </p:spTree>
    <p:extLst>
      <p:ext uri="{BB962C8B-B14F-4D97-AF65-F5344CB8AC3E}">
        <p14:creationId xmlns:p14="http://schemas.microsoft.com/office/powerpoint/2010/main" val="212863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83D1-B323-B347-90A1-E87E91345E1A}"/>
              </a:ext>
            </a:extLst>
          </p:cNvPr>
          <p:cNvSpPr>
            <a:spLocks noGrp="1"/>
          </p:cNvSpPr>
          <p:nvPr>
            <p:ph type="title"/>
          </p:nvPr>
        </p:nvSpPr>
        <p:spPr/>
        <p:txBody>
          <a:bodyPr/>
          <a:lstStyle/>
          <a:p>
            <a:r>
              <a:rPr lang="en-US" dirty="0"/>
              <a:t>Feedback on final draft </a:t>
            </a:r>
          </a:p>
        </p:txBody>
      </p:sp>
      <p:sp>
        <p:nvSpPr>
          <p:cNvPr id="3" name="Content Placeholder 2">
            <a:extLst>
              <a:ext uri="{FF2B5EF4-FFF2-40B4-BE49-F238E27FC236}">
                <a16:creationId xmlns:a16="http://schemas.microsoft.com/office/drawing/2014/main" id="{2CECF21A-2636-7D4D-931B-6E9CA1221F18}"/>
              </a:ext>
            </a:extLst>
          </p:cNvPr>
          <p:cNvSpPr>
            <a:spLocks noGrp="1"/>
          </p:cNvSpPr>
          <p:nvPr>
            <p:ph idx="1"/>
          </p:nvPr>
        </p:nvSpPr>
        <p:spPr>
          <a:xfrm>
            <a:off x="838199" y="1978429"/>
            <a:ext cx="10853057" cy="4198533"/>
          </a:xfrm>
        </p:spPr>
        <p:txBody>
          <a:bodyPr>
            <a:normAutofit/>
          </a:bodyPr>
          <a:lstStyle/>
          <a:p>
            <a:r>
              <a:rPr lang="en-US" dirty="0"/>
              <a:t>Developed a 6-question survey that was sent to multiple groups (nurse navigators, PA PT Association, academia)</a:t>
            </a:r>
          </a:p>
          <a:p>
            <a:r>
              <a:rPr lang="en-US" dirty="0"/>
              <a:t>All data reviewed and all comments discussed – incorporated comments which supported the ultimate goal of a concise guide for health care professionals</a:t>
            </a:r>
          </a:p>
          <a:p>
            <a:r>
              <a:rPr lang="en-US" dirty="0"/>
              <a:t>42 responses provide by PT, OT, RT, RN, APP, other</a:t>
            </a:r>
          </a:p>
          <a:p>
            <a:r>
              <a:rPr lang="en-US" dirty="0"/>
              <a:t>Used Likert scale for rating: 5=very unsatisfied to 1=very satisfied  </a:t>
            </a:r>
          </a:p>
          <a:p>
            <a:endParaRPr lang="en-US" sz="3200" dirty="0"/>
          </a:p>
          <a:p>
            <a:pPr marL="0" indent="0">
              <a:buNone/>
            </a:pPr>
            <a:endParaRPr lang="en-US" sz="3200"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5251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6D53-5C50-9641-9A7B-2EE0F352089A}"/>
              </a:ext>
            </a:extLst>
          </p:cNvPr>
          <p:cNvSpPr>
            <a:spLocks noGrp="1"/>
          </p:cNvSpPr>
          <p:nvPr>
            <p:ph type="title"/>
          </p:nvPr>
        </p:nvSpPr>
        <p:spPr/>
        <p:txBody>
          <a:bodyPr/>
          <a:lstStyle/>
          <a:p>
            <a:r>
              <a:rPr lang="en-US" dirty="0"/>
              <a:t>Strongly favorable survey results</a:t>
            </a:r>
          </a:p>
        </p:txBody>
      </p:sp>
      <p:sp>
        <p:nvSpPr>
          <p:cNvPr id="3" name="Content Placeholder 2">
            <a:extLst>
              <a:ext uri="{FF2B5EF4-FFF2-40B4-BE49-F238E27FC236}">
                <a16:creationId xmlns:a16="http://schemas.microsoft.com/office/drawing/2014/main" id="{5778F772-C98C-B143-B9F6-8DF871ED81F6}"/>
              </a:ext>
            </a:extLst>
          </p:cNvPr>
          <p:cNvSpPr>
            <a:spLocks noGrp="1"/>
          </p:cNvSpPr>
          <p:nvPr>
            <p:ph idx="1"/>
          </p:nvPr>
        </p:nvSpPr>
        <p:spPr/>
        <p:txBody>
          <a:bodyPr>
            <a:normAutofit/>
          </a:bodyPr>
          <a:lstStyle/>
          <a:p>
            <a:r>
              <a:rPr lang="en-US" dirty="0"/>
              <a:t>Unfamiliar words/concepts were explained </a:t>
            </a:r>
          </a:p>
          <a:p>
            <a:r>
              <a:rPr lang="en-US" dirty="0"/>
              <a:t>All important aspects/strategies of patient education are included    </a:t>
            </a:r>
          </a:p>
          <a:p>
            <a:r>
              <a:rPr lang="en-US" dirty="0"/>
              <a:t>The explanations and sample scripts are helpful </a:t>
            </a:r>
          </a:p>
          <a:p>
            <a:r>
              <a:rPr lang="en-US" dirty="0"/>
              <a:t>The appendices were useful in explaining concept/strategies  </a:t>
            </a:r>
          </a:p>
          <a:p>
            <a:r>
              <a:rPr lang="en-US" dirty="0"/>
              <a:t>I will implement at least 1-2 concepts from the guidelines </a:t>
            </a:r>
          </a:p>
          <a:p>
            <a:r>
              <a:rPr lang="en-US" dirty="0"/>
              <a:t>I think these guidelines could be implemented in my workplace</a:t>
            </a:r>
          </a:p>
          <a:p>
            <a:pPr marL="0" indent="0">
              <a:buNone/>
            </a:pPr>
            <a:endParaRPr lang="en-US" dirty="0"/>
          </a:p>
        </p:txBody>
      </p:sp>
    </p:spTree>
    <p:extLst>
      <p:ext uri="{BB962C8B-B14F-4D97-AF65-F5344CB8AC3E}">
        <p14:creationId xmlns:p14="http://schemas.microsoft.com/office/powerpoint/2010/main" val="205239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sz="3200" dirty="0"/>
              <a:t>Overarching, evidence-based patient education elements</a:t>
            </a:r>
            <a:r>
              <a:rPr lang="en-US" altLang="en-US" sz="3200" dirty="0">
                <a:solidFill>
                  <a:schemeClr val="tx1"/>
                </a:solidFill>
              </a:rPr>
              <a:t>  </a:t>
            </a:r>
            <a:endParaRPr lang="en-US" sz="3200" dirty="0"/>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fontScale="92500"/>
          </a:bodyPr>
          <a:lstStyle/>
          <a:p>
            <a:r>
              <a:rPr lang="en-US" dirty="0"/>
              <a:t>From the literature, the following overarching concepts are seen throughout the 4 components of the patient education process (assessment, planning, implementation and evaluation). </a:t>
            </a:r>
          </a:p>
          <a:p>
            <a:pPr lvl="1"/>
            <a:r>
              <a:rPr lang="en-US" sz="2800" b="1" dirty="0"/>
              <a:t>Patient-centered</a:t>
            </a:r>
            <a:endParaRPr lang="en-US" sz="2800" dirty="0"/>
          </a:p>
          <a:p>
            <a:pPr lvl="1"/>
            <a:r>
              <a:rPr lang="en-US" sz="2800" b="1" dirty="0"/>
              <a:t>Patient engagement</a:t>
            </a:r>
            <a:endParaRPr lang="en-US" sz="2800" dirty="0"/>
          </a:p>
          <a:p>
            <a:pPr lvl="1"/>
            <a:r>
              <a:rPr lang="en-US" sz="2800" b="1" dirty="0"/>
              <a:t>Plain language</a:t>
            </a:r>
            <a:endParaRPr lang="en-US" sz="2800" dirty="0"/>
          </a:p>
          <a:p>
            <a:pPr lvl="1"/>
            <a:r>
              <a:rPr lang="en-US" sz="2800" b="1" dirty="0"/>
              <a:t>Focus on behaviors/actions</a:t>
            </a:r>
            <a:endParaRPr lang="en-US" sz="2800" dirty="0"/>
          </a:p>
          <a:p>
            <a:r>
              <a:rPr lang="en-US" dirty="0"/>
              <a:t>Best practice combines all these elements. Education is an interactive process focusing on </a:t>
            </a:r>
            <a:r>
              <a:rPr lang="en-US"/>
              <a:t>the patient’s </a:t>
            </a:r>
            <a:r>
              <a:rPr lang="en-US" dirty="0"/>
              <a:t>desired behavior and priorities.</a:t>
            </a:r>
          </a:p>
          <a:p>
            <a:pPr marL="0" indent="0">
              <a:buNone/>
            </a:pPr>
            <a:endParaRPr lang="en-US" dirty="0"/>
          </a:p>
        </p:txBody>
      </p:sp>
    </p:spTree>
    <p:extLst>
      <p:ext uri="{BB962C8B-B14F-4D97-AF65-F5344CB8AC3E}">
        <p14:creationId xmlns:p14="http://schemas.microsoft.com/office/powerpoint/2010/main" val="334029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sz="3200" dirty="0"/>
              <a:t>Guidelines on HCEA web site</a:t>
            </a:r>
          </a:p>
        </p:txBody>
      </p:sp>
      <p:sp>
        <p:nvSpPr>
          <p:cNvPr id="6" name="Rectangle 5">
            <a:extLst>
              <a:ext uri="{FF2B5EF4-FFF2-40B4-BE49-F238E27FC236}">
                <a16:creationId xmlns:a16="http://schemas.microsoft.com/office/drawing/2014/main" id="{0B9B452E-861E-4284-BBA7-3B3C41357000}"/>
              </a:ext>
            </a:extLst>
          </p:cNvPr>
          <p:cNvSpPr/>
          <p:nvPr/>
        </p:nvSpPr>
        <p:spPr>
          <a:xfrm>
            <a:off x="733184" y="1770093"/>
            <a:ext cx="10620616" cy="369332"/>
          </a:xfrm>
          <a:prstGeom prst="rect">
            <a:avLst/>
          </a:prstGeom>
        </p:spPr>
        <p:txBody>
          <a:bodyPr wrap="square">
            <a:spAutoFit/>
          </a:bodyPr>
          <a:lstStyle/>
          <a:p>
            <a:r>
              <a:rPr lang="en-US" b="1" u="sng" dirty="0"/>
              <a:t>https://www.hcea-info.org/patient-education-practice-guidelines-for-health-care-professionals</a:t>
            </a:r>
          </a:p>
        </p:txBody>
      </p:sp>
      <p:pic>
        <p:nvPicPr>
          <p:cNvPr id="9" name="Picture 8">
            <a:extLst>
              <a:ext uri="{FF2B5EF4-FFF2-40B4-BE49-F238E27FC236}">
                <a16:creationId xmlns:a16="http://schemas.microsoft.com/office/drawing/2014/main" id="{F159CE11-A592-45A1-BF28-F27997ADA1A1}"/>
              </a:ext>
            </a:extLst>
          </p:cNvPr>
          <p:cNvPicPr>
            <a:picLocks noChangeAspect="1"/>
          </p:cNvPicPr>
          <p:nvPr/>
        </p:nvPicPr>
        <p:blipFill>
          <a:blip r:embed="rId2"/>
          <a:stretch>
            <a:fillRect/>
          </a:stretch>
        </p:blipFill>
        <p:spPr>
          <a:xfrm>
            <a:off x="838200" y="2139425"/>
            <a:ext cx="9049871" cy="4577837"/>
          </a:xfrm>
          <a:prstGeom prst="rect">
            <a:avLst/>
          </a:prstGeom>
        </p:spPr>
      </p:pic>
      <p:pic>
        <p:nvPicPr>
          <p:cNvPr id="12" name="Picture 11">
            <a:extLst>
              <a:ext uri="{FF2B5EF4-FFF2-40B4-BE49-F238E27FC236}">
                <a16:creationId xmlns:a16="http://schemas.microsoft.com/office/drawing/2014/main" id="{F90564F8-8A23-424F-8BB8-FA9D22CB8F94}"/>
              </a:ext>
            </a:extLst>
          </p:cNvPr>
          <p:cNvPicPr>
            <a:picLocks noChangeAspect="1"/>
          </p:cNvPicPr>
          <p:nvPr/>
        </p:nvPicPr>
        <p:blipFill>
          <a:blip r:embed="rId3"/>
          <a:stretch>
            <a:fillRect/>
          </a:stretch>
        </p:blipFill>
        <p:spPr>
          <a:xfrm>
            <a:off x="7630646" y="6048375"/>
            <a:ext cx="4514850" cy="809625"/>
          </a:xfrm>
          <a:prstGeom prst="rect">
            <a:avLst/>
          </a:prstGeom>
        </p:spPr>
      </p:pic>
    </p:spTree>
    <p:extLst>
      <p:ext uri="{BB962C8B-B14F-4D97-AF65-F5344CB8AC3E}">
        <p14:creationId xmlns:p14="http://schemas.microsoft.com/office/powerpoint/2010/main" val="247011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a:t>Guidelines table of contents</a:t>
            </a:r>
            <a:endParaRPr lang="en-US" dirty="0"/>
          </a:p>
        </p:txBody>
      </p:sp>
      <p:pic>
        <p:nvPicPr>
          <p:cNvPr id="4" name="Content Placeholder 3">
            <a:extLst>
              <a:ext uri="{FF2B5EF4-FFF2-40B4-BE49-F238E27FC236}">
                <a16:creationId xmlns:a16="http://schemas.microsoft.com/office/drawing/2014/main" id="{F9857693-F7C4-41BE-8B9B-6A7812850FA1}"/>
              </a:ext>
            </a:extLst>
          </p:cNvPr>
          <p:cNvPicPr>
            <a:picLocks noGrp="1" noChangeAspect="1"/>
          </p:cNvPicPr>
          <p:nvPr>
            <p:ph idx="1"/>
          </p:nvPr>
        </p:nvPicPr>
        <p:blipFill rotWithShape="1">
          <a:blip r:embed="rId2"/>
          <a:srcRect l="24063" t="17317" r="45279" b="43228"/>
          <a:stretch/>
        </p:blipFill>
        <p:spPr>
          <a:xfrm>
            <a:off x="819535" y="1825471"/>
            <a:ext cx="5400293" cy="3909219"/>
          </a:xfrm>
          <a:prstGeom prst="rect">
            <a:avLst/>
          </a:prstGeom>
        </p:spPr>
      </p:pic>
      <p:pic>
        <p:nvPicPr>
          <p:cNvPr id="3" name="Picture 2">
            <a:extLst>
              <a:ext uri="{FF2B5EF4-FFF2-40B4-BE49-F238E27FC236}">
                <a16:creationId xmlns:a16="http://schemas.microsoft.com/office/drawing/2014/main" id="{FAD09010-2887-4073-B16E-F7CD525A2248}"/>
              </a:ext>
            </a:extLst>
          </p:cNvPr>
          <p:cNvPicPr>
            <a:picLocks noChangeAspect="1"/>
          </p:cNvPicPr>
          <p:nvPr/>
        </p:nvPicPr>
        <p:blipFill>
          <a:blip r:embed="rId3"/>
          <a:stretch>
            <a:fillRect/>
          </a:stretch>
        </p:blipFill>
        <p:spPr>
          <a:xfrm>
            <a:off x="6219828" y="2071687"/>
            <a:ext cx="5192004" cy="3663003"/>
          </a:xfrm>
          <a:prstGeom prst="rect">
            <a:avLst/>
          </a:prstGeom>
        </p:spPr>
      </p:pic>
    </p:spTree>
    <p:extLst>
      <p:ext uri="{BB962C8B-B14F-4D97-AF65-F5344CB8AC3E}">
        <p14:creationId xmlns:p14="http://schemas.microsoft.com/office/powerpoint/2010/main" val="2127796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CABC-F877-374E-BBBB-051338653C8E}"/>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C23AF5DE-0B72-CB4C-AB87-D5D41D1687EA}"/>
              </a:ext>
            </a:extLst>
          </p:cNvPr>
          <p:cNvSpPr>
            <a:spLocks noGrp="1"/>
          </p:cNvSpPr>
          <p:nvPr>
            <p:ph idx="1"/>
          </p:nvPr>
        </p:nvSpPr>
        <p:spPr/>
        <p:txBody>
          <a:bodyPr>
            <a:normAutofit/>
          </a:bodyPr>
          <a:lstStyle/>
          <a:p>
            <a:pPr marL="0" lvl="0" indent="0">
              <a:buNone/>
            </a:pPr>
            <a:r>
              <a:rPr lang="en-US" sz="3200" dirty="0"/>
              <a:t>Which part of APIE is the most important?</a:t>
            </a:r>
          </a:p>
          <a:p>
            <a:pPr marL="0" lvl="0" indent="0">
              <a:buNone/>
            </a:pPr>
            <a:endParaRPr lang="en-US" sz="3200" dirty="0"/>
          </a:p>
          <a:p>
            <a:r>
              <a:rPr lang="en-US" sz="3200" dirty="0"/>
              <a:t>Assessment</a:t>
            </a:r>
          </a:p>
          <a:p>
            <a:r>
              <a:rPr lang="en-US" sz="3200" dirty="0"/>
              <a:t>Planning</a:t>
            </a:r>
          </a:p>
          <a:p>
            <a:r>
              <a:rPr lang="en-US" sz="3200" dirty="0"/>
              <a:t>Implementation</a:t>
            </a:r>
          </a:p>
          <a:p>
            <a:r>
              <a:rPr lang="en-US" sz="3200" dirty="0"/>
              <a:t>Evaluation</a:t>
            </a:r>
          </a:p>
          <a:p>
            <a:r>
              <a:rPr lang="en-US" sz="3200" dirty="0"/>
              <a:t>None</a:t>
            </a:r>
          </a:p>
        </p:txBody>
      </p:sp>
      <p:pic>
        <p:nvPicPr>
          <p:cNvPr id="9" name="Picture 8">
            <a:extLst>
              <a:ext uri="{FF2B5EF4-FFF2-40B4-BE49-F238E27FC236}">
                <a16:creationId xmlns:a16="http://schemas.microsoft.com/office/drawing/2014/main" id="{2D6B78D1-A629-4A87-B734-E227553757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58791" y="3233057"/>
            <a:ext cx="4795009" cy="2185725"/>
          </a:xfrm>
          <a:prstGeom prst="rect">
            <a:avLst/>
          </a:prstGeom>
        </p:spPr>
      </p:pic>
      <p:sp>
        <p:nvSpPr>
          <p:cNvPr id="10" name="TextBox 9">
            <a:extLst>
              <a:ext uri="{FF2B5EF4-FFF2-40B4-BE49-F238E27FC236}">
                <a16:creationId xmlns:a16="http://schemas.microsoft.com/office/drawing/2014/main" id="{AE5383CA-0C5A-474F-94A6-2D2730B788DE}"/>
              </a:ext>
            </a:extLst>
          </p:cNvPr>
          <p:cNvSpPr txBox="1"/>
          <p:nvPr/>
        </p:nvSpPr>
        <p:spPr>
          <a:xfrm>
            <a:off x="6558791" y="5418782"/>
            <a:ext cx="4572000" cy="230832"/>
          </a:xfrm>
          <a:prstGeom prst="rect">
            <a:avLst/>
          </a:prstGeom>
          <a:noFill/>
        </p:spPr>
        <p:txBody>
          <a:bodyPr wrap="square" rtlCol="0">
            <a:spAutoFit/>
          </a:bodyPr>
          <a:lstStyle/>
          <a:p>
            <a:r>
              <a:rPr lang="en-US" sz="900" dirty="0">
                <a:hlinkClick r:id="rId3" tooltip="http://en.wikipedia.org/wiki/Pumpkin_pie"/>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05313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D357-786A-3643-91DA-30CD62AAE833}"/>
              </a:ext>
            </a:extLst>
          </p:cNvPr>
          <p:cNvSpPr>
            <a:spLocks noGrp="1"/>
          </p:cNvSpPr>
          <p:nvPr>
            <p:ph type="ctrTitle"/>
          </p:nvPr>
        </p:nvSpPr>
        <p:spPr/>
        <p:txBody>
          <a:bodyPr>
            <a:normAutofit/>
          </a:bodyPr>
          <a:lstStyle/>
          <a:p>
            <a:r>
              <a:rPr lang="en-US" dirty="0"/>
              <a:t>Assessment</a:t>
            </a:r>
          </a:p>
        </p:txBody>
      </p:sp>
      <p:sp>
        <p:nvSpPr>
          <p:cNvPr id="3" name="Subtitle 2">
            <a:extLst>
              <a:ext uri="{FF2B5EF4-FFF2-40B4-BE49-F238E27FC236}">
                <a16:creationId xmlns:a16="http://schemas.microsoft.com/office/drawing/2014/main" id="{2B4ECA86-9326-F445-8595-6747ADFE7CB4}"/>
              </a:ext>
            </a:extLst>
          </p:cNvPr>
          <p:cNvSpPr>
            <a:spLocks noGrp="1"/>
          </p:cNvSpPr>
          <p:nvPr>
            <p:ph type="subTitle" idx="1"/>
          </p:nvPr>
        </p:nvSpPr>
        <p:spPr>
          <a:xfrm>
            <a:off x="1243330" y="4059237"/>
            <a:ext cx="7944213" cy="1459819"/>
          </a:xfrm>
        </p:spPr>
        <p:txBody>
          <a:bodyPr/>
          <a:lstStyle/>
          <a:p>
            <a:r>
              <a:rPr lang="en-US" dirty="0"/>
              <a:t>Effective patient education is based on a learning needs assessment.</a:t>
            </a:r>
          </a:p>
        </p:txBody>
      </p:sp>
      <p:pic>
        <p:nvPicPr>
          <p:cNvPr id="6" name="Picture 5">
            <a:extLst>
              <a:ext uri="{FF2B5EF4-FFF2-40B4-BE49-F238E27FC236}">
                <a16:creationId xmlns:a16="http://schemas.microsoft.com/office/drawing/2014/main" id="{22B5A78D-CB3F-9A49-A0A1-A07FA3B7D629}"/>
              </a:ext>
            </a:extLst>
          </p:cNvPr>
          <p:cNvPicPr>
            <a:picLocks noChangeAspect="1"/>
          </p:cNvPicPr>
          <p:nvPr/>
        </p:nvPicPr>
        <p:blipFill>
          <a:blip r:embed="rId2"/>
          <a:stretch>
            <a:fillRect/>
          </a:stretch>
        </p:blipFill>
        <p:spPr>
          <a:xfrm>
            <a:off x="10148570" y="3917848"/>
            <a:ext cx="1600200" cy="2114550"/>
          </a:xfrm>
          <a:prstGeom prst="rect">
            <a:avLst/>
          </a:prstGeom>
        </p:spPr>
      </p:pic>
    </p:spTree>
    <p:extLst>
      <p:ext uri="{BB962C8B-B14F-4D97-AF65-F5344CB8AC3E}">
        <p14:creationId xmlns:p14="http://schemas.microsoft.com/office/powerpoint/2010/main" val="3591953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altLang="en-US" dirty="0">
                <a:solidFill>
                  <a:schemeClr val="tx1"/>
                </a:solidFill>
              </a:rPr>
              <a:t>Assessment Steps</a:t>
            </a:r>
            <a:endParaRPr lang="en-US" dirty="0"/>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marL="514350" indent="-514350">
              <a:buAutoNum type="arabicPeriod"/>
            </a:pPr>
            <a:r>
              <a:rPr lang="en-US" dirty="0"/>
              <a:t>Assess </a:t>
            </a:r>
            <a:r>
              <a:rPr lang="en-US" b="1" dirty="0"/>
              <a:t>sociodemographic</a:t>
            </a:r>
            <a:r>
              <a:rPr lang="en-US" dirty="0"/>
              <a:t> information as well as </a:t>
            </a:r>
            <a:r>
              <a:rPr lang="en-US" b="1" dirty="0"/>
              <a:t>support system, culture/values/beliefs </a:t>
            </a:r>
            <a:r>
              <a:rPr lang="en-US" dirty="0"/>
              <a:t>and </a:t>
            </a:r>
            <a:r>
              <a:rPr lang="en-US" b="1" dirty="0"/>
              <a:t>barriers</a:t>
            </a:r>
            <a:r>
              <a:rPr lang="en-US" dirty="0"/>
              <a:t> to learning. </a:t>
            </a:r>
          </a:p>
          <a:p>
            <a:pPr marL="514350" indent="-514350">
              <a:buAutoNum type="arabicPeriod"/>
            </a:pPr>
            <a:r>
              <a:rPr lang="en-US" dirty="0"/>
              <a:t>Assess learning needs based on </a:t>
            </a:r>
            <a:r>
              <a:rPr lang="en-US" b="1" dirty="0"/>
              <a:t>current health issues, knowledge and worries.  </a:t>
            </a:r>
          </a:p>
          <a:p>
            <a:pPr marL="514350" indent="-514350">
              <a:buAutoNum type="arabicPeriod"/>
            </a:pPr>
            <a:r>
              <a:rPr lang="en-US" dirty="0"/>
              <a:t>Assess </a:t>
            </a:r>
            <a:r>
              <a:rPr lang="en-US" b="1" dirty="0"/>
              <a:t>patient engagement </a:t>
            </a:r>
            <a:r>
              <a:rPr lang="en-US" dirty="0"/>
              <a:t>in learning process (patient’s goals and priorities, motivation to learn).</a:t>
            </a:r>
          </a:p>
          <a:p>
            <a:pPr marL="514350" indent="-514350">
              <a:buAutoNum type="arabicPeriod"/>
            </a:pPr>
            <a:r>
              <a:rPr lang="en-US" dirty="0"/>
              <a:t>Assess </a:t>
            </a:r>
            <a:r>
              <a:rPr lang="en-US" b="1" dirty="0"/>
              <a:t>learning preferences </a:t>
            </a:r>
            <a:r>
              <a:rPr lang="en-US" dirty="0"/>
              <a:t>(verbal, written, visuals, multi-media, technology).</a:t>
            </a:r>
          </a:p>
          <a:p>
            <a:pPr marL="514350" indent="-514350">
              <a:buAutoNum type="arabicPeriod"/>
            </a:pPr>
            <a:r>
              <a:rPr lang="en-US" dirty="0"/>
              <a:t>Specific </a:t>
            </a:r>
            <a:r>
              <a:rPr lang="en-US" b="1" dirty="0"/>
              <a:t>assessment tools</a:t>
            </a:r>
            <a:r>
              <a:rPr lang="en-US" dirty="0"/>
              <a:t>. </a:t>
            </a:r>
          </a:p>
        </p:txBody>
      </p:sp>
    </p:spTree>
    <p:extLst>
      <p:ext uri="{BB962C8B-B14F-4D97-AF65-F5344CB8AC3E}">
        <p14:creationId xmlns:p14="http://schemas.microsoft.com/office/powerpoint/2010/main" val="229565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D357-786A-3643-91DA-30CD62AAE833}"/>
              </a:ext>
            </a:extLst>
          </p:cNvPr>
          <p:cNvSpPr>
            <a:spLocks noGrp="1"/>
          </p:cNvSpPr>
          <p:nvPr>
            <p:ph type="ctrTitle"/>
          </p:nvPr>
        </p:nvSpPr>
        <p:spPr/>
        <p:txBody>
          <a:bodyPr>
            <a:normAutofit/>
          </a:bodyPr>
          <a:lstStyle/>
          <a:p>
            <a:r>
              <a:rPr lang="en-US" dirty="0"/>
              <a:t>Planning</a:t>
            </a:r>
          </a:p>
        </p:txBody>
      </p:sp>
      <p:sp>
        <p:nvSpPr>
          <p:cNvPr id="3" name="Subtitle 2">
            <a:extLst>
              <a:ext uri="{FF2B5EF4-FFF2-40B4-BE49-F238E27FC236}">
                <a16:creationId xmlns:a16="http://schemas.microsoft.com/office/drawing/2014/main" id="{2B4ECA86-9326-F445-8595-6747ADFE7CB4}"/>
              </a:ext>
            </a:extLst>
          </p:cNvPr>
          <p:cNvSpPr>
            <a:spLocks noGrp="1"/>
          </p:cNvSpPr>
          <p:nvPr>
            <p:ph type="subTitle" idx="1"/>
          </p:nvPr>
        </p:nvSpPr>
        <p:spPr>
          <a:xfrm>
            <a:off x="1243330" y="4059238"/>
            <a:ext cx="8611870" cy="2138362"/>
          </a:xfrm>
        </p:spPr>
        <p:txBody>
          <a:bodyPr/>
          <a:lstStyle/>
          <a:p>
            <a:r>
              <a:rPr lang="en-US" dirty="0"/>
              <a:t>The planning stage is critical for successful patient  education. The health care professional and patient partner to  develop an education plan. </a:t>
            </a:r>
          </a:p>
        </p:txBody>
      </p:sp>
      <p:pic>
        <p:nvPicPr>
          <p:cNvPr id="1026" name="Picture 2" descr="Inline image">
            <a:extLst>
              <a:ext uri="{FF2B5EF4-FFF2-40B4-BE49-F238E27FC236}">
                <a16:creationId xmlns:a16="http://schemas.microsoft.com/office/drawing/2014/main" id="{7DFB7E45-057D-4D70-B9D9-1FCEA0ADD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882" y="3904933"/>
            <a:ext cx="1387157" cy="208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6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altLang="en-US" dirty="0">
                <a:solidFill>
                  <a:schemeClr val="tx1"/>
                </a:solidFill>
              </a:rPr>
              <a:t>Planning Steps</a:t>
            </a:r>
            <a:endParaRPr lang="en-US" dirty="0"/>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marL="514350" indent="-514350">
              <a:buAutoNum type="arabicPeriod"/>
            </a:pPr>
            <a:r>
              <a:rPr lang="en-US" dirty="0"/>
              <a:t>Use all aspects of </a:t>
            </a:r>
            <a:r>
              <a:rPr lang="en-US" b="1" dirty="0"/>
              <a:t>patient assessment </a:t>
            </a:r>
            <a:r>
              <a:rPr lang="en-US" dirty="0"/>
              <a:t>information to guide plan development and determine </a:t>
            </a:r>
            <a:r>
              <a:rPr lang="en-US" b="1" dirty="0"/>
              <a:t>mutual educational goals</a:t>
            </a:r>
            <a:r>
              <a:rPr lang="en-US" dirty="0"/>
              <a:t>.  </a:t>
            </a:r>
          </a:p>
          <a:p>
            <a:pPr marL="514350" indent="-514350">
              <a:buAutoNum type="arabicPeriod"/>
            </a:pPr>
            <a:r>
              <a:rPr lang="en-US" dirty="0"/>
              <a:t>Determine teaching plan utilizing </a:t>
            </a:r>
            <a:r>
              <a:rPr lang="en-US" b="1" dirty="0"/>
              <a:t>evidenced-based teaching strategies </a:t>
            </a:r>
            <a:r>
              <a:rPr lang="en-US" dirty="0"/>
              <a:t>(e.g., easy to understand language and multi-modal approach) with a focus on </a:t>
            </a:r>
            <a:r>
              <a:rPr lang="en-US" b="1" dirty="0"/>
              <a:t>patient’s needs</a:t>
            </a:r>
            <a:r>
              <a:rPr lang="en-US" dirty="0"/>
              <a:t>, </a:t>
            </a:r>
            <a:r>
              <a:rPr lang="en-US" b="1" dirty="0"/>
              <a:t>priorities and behaviors. </a:t>
            </a:r>
          </a:p>
          <a:p>
            <a:pPr marL="514350" indent="-514350">
              <a:buAutoNum type="arabicPeriod"/>
            </a:pPr>
            <a:r>
              <a:rPr lang="en-US" dirty="0"/>
              <a:t>Identify educational </a:t>
            </a:r>
            <a:r>
              <a:rPr lang="en-US" b="1" dirty="0"/>
              <a:t>resources</a:t>
            </a:r>
            <a:r>
              <a:rPr lang="en-US" dirty="0"/>
              <a:t> to achieve identified learning goals. </a:t>
            </a:r>
          </a:p>
        </p:txBody>
      </p:sp>
    </p:spTree>
    <p:extLst>
      <p:ext uri="{BB962C8B-B14F-4D97-AF65-F5344CB8AC3E}">
        <p14:creationId xmlns:p14="http://schemas.microsoft.com/office/powerpoint/2010/main" val="60648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FE3E-DF47-074B-9940-8E6072901F9E}"/>
              </a:ext>
            </a:extLst>
          </p:cNvPr>
          <p:cNvSpPr>
            <a:spLocks noGrp="1"/>
          </p:cNvSpPr>
          <p:nvPr>
            <p:ph type="title"/>
          </p:nvPr>
        </p:nvSpPr>
        <p:spPr/>
        <p:txBody>
          <a:bodyPr/>
          <a:lstStyle/>
          <a:p>
            <a:br>
              <a:rPr lang="en-US" dirty="0"/>
            </a:br>
            <a:r>
              <a:rPr lang="en-US" dirty="0"/>
              <a:t>Welcome to the Webinar</a:t>
            </a:r>
          </a:p>
        </p:txBody>
      </p:sp>
      <p:sp>
        <p:nvSpPr>
          <p:cNvPr id="3" name="Content Placeholder 2">
            <a:extLst>
              <a:ext uri="{FF2B5EF4-FFF2-40B4-BE49-F238E27FC236}">
                <a16:creationId xmlns:a16="http://schemas.microsoft.com/office/drawing/2014/main" id="{002F8F19-9A98-7F42-B330-D2267BD91F07}"/>
              </a:ext>
            </a:extLst>
          </p:cNvPr>
          <p:cNvSpPr>
            <a:spLocks noGrp="1"/>
          </p:cNvSpPr>
          <p:nvPr>
            <p:ph idx="1"/>
          </p:nvPr>
        </p:nvSpPr>
        <p:spPr>
          <a:xfrm>
            <a:off x="647701" y="1758951"/>
            <a:ext cx="10670140" cy="3143424"/>
          </a:xfrm>
        </p:spPr>
        <p:txBody>
          <a:bodyPr/>
          <a:lstStyle/>
          <a:p>
            <a:r>
              <a:rPr lang="en-US" sz="2400" b="1" dirty="0"/>
              <a:t>Connect to audio</a:t>
            </a:r>
            <a:r>
              <a:rPr lang="en-US" sz="2400" dirty="0"/>
              <a:t> using your computer speakers </a:t>
            </a:r>
          </a:p>
          <a:p>
            <a:r>
              <a:rPr lang="en-US" sz="2400" b="1" dirty="0"/>
              <a:t>All attendees will be muted </a:t>
            </a:r>
            <a:r>
              <a:rPr lang="en-US" sz="2400" dirty="0"/>
              <a:t>during the webinar  </a:t>
            </a:r>
          </a:p>
          <a:p>
            <a:r>
              <a:rPr lang="en-US" sz="2400" b="1" dirty="0"/>
              <a:t>Ask questions </a:t>
            </a:r>
            <a:r>
              <a:rPr lang="en-US" sz="2400" dirty="0"/>
              <a:t>using the Q&amp;A found in the bottom of your screen</a:t>
            </a:r>
          </a:p>
          <a:p>
            <a:r>
              <a:rPr lang="en-US" sz="2400" b="1" dirty="0"/>
              <a:t>Technical difficulties? </a:t>
            </a:r>
            <a:r>
              <a:rPr lang="en-US" sz="2400" dirty="0"/>
              <a:t>Email support@healthliteracysolutions.org for assistance</a:t>
            </a:r>
          </a:p>
          <a:p>
            <a:r>
              <a:rPr lang="en-US" sz="2400" b="1" dirty="0"/>
              <a:t>The webinar will be recorded and posted </a:t>
            </a:r>
            <a:r>
              <a:rPr lang="en-US" sz="2400" dirty="0"/>
              <a:t>in the Health Literacy Solutions Center webinar archives</a:t>
            </a:r>
          </a:p>
        </p:txBody>
      </p:sp>
      <p:sp>
        <p:nvSpPr>
          <p:cNvPr id="5" name="TextBox 4"/>
          <p:cNvSpPr txBox="1"/>
          <p:nvPr/>
        </p:nvSpPr>
        <p:spPr>
          <a:xfrm>
            <a:off x="803824" y="5075682"/>
            <a:ext cx="10702377" cy="1477327"/>
          </a:xfrm>
          <a:prstGeom prst="rect">
            <a:avLst/>
          </a:prstGeom>
          <a:noFill/>
          <a:ln w="19050">
            <a:noFill/>
          </a:ln>
        </p:spPr>
        <p:txBody>
          <a:bodyPr wrap="square" rtlCol="0">
            <a:spAutoFit/>
          </a:bodyPr>
          <a:lstStyle/>
          <a:p>
            <a:r>
              <a:rPr lang="en-US" sz="2400" b="1" dirty="0">
                <a:solidFill>
                  <a:srgbClr val="173B53"/>
                </a:solidFill>
              </a:rPr>
              <a:t>Following the webinar, you will receive an email containing a link to a brief online evaluation</a:t>
            </a:r>
            <a:r>
              <a:rPr lang="en-US" sz="2400" dirty="0">
                <a:solidFill>
                  <a:srgbClr val="173B53"/>
                </a:solidFill>
              </a:rPr>
              <a:t>. If you requested CEUs when you registered, you must submit an evaluation in order to receive your certificate.</a:t>
            </a:r>
          </a:p>
          <a:p>
            <a:endParaRPr lang="en-US" dirty="0"/>
          </a:p>
        </p:txBody>
      </p:sp>
      <p:cxnSp>
        <p:nvCxnSpPr>
          <p:cNvPr id="7" name="Straight Connector 6"/>
          <p:cNvCxnSpPr/>
          <p:nvPr/>
        </p:nvCxnSpPr>
        <p:spPr>
          <a:xfrm>
            <a:off x="647701" y="5014900"/>
            <a:ext cx="10858500" cy="0"/>
          </a:xfrm>
          <a:prstGeom prst="line">
            <a:avLst/>
          </a:prstGeom>
          <a:ln w="9525">
            <a:solidFill>
              <a:srgbClr val="A62D2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745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D357-786A-3643-91DA-30CD62AAE833}"/>
              </a:ext>
            </a:extLst>
          </p:cNvPr>
          <p:cNvSpPr>
            <a:spLocks noGrp="1"/>
          </p:cNvSpPr>
          <p:nvPr>
            <p:ph type="ctrTitle"/>
          </p:nvPr>
        </p:nvSpPr>
        <p:spPr/>
        <p:txBody>
          <a:bodyPr>
            <a:normAutofit/>
          </a:bodyPr>
          <a:lstStyle/>
          <a:p>
            <a:r>
              <a:rPr lang="en-US" dirty="0"/>
              <a:t>Implementation</a:t>
            </a:r>
          </a:p>
        </p:txBody>
      </p:sp>
      <p:sp>
        <p:nvSpPr>
          <p:cNvPr id="3" name="Subtitle 2">
            <a:extLst>
              <a:ext uri="{FF2B5EF4-FFF2-40B4-BE49-F238E27FC236}">
                <a16:creationId xmlns:a16="http://schemas.microsoft.com/office/drawing/2014/main" id="{2B4ECA86-9326-F445-8595-6747ADFE7CB4}"/>
              </a:ext>
            </a:extLst>
          </p:cNvPr>
          <p:cNvSpPr>
            <a:spLocks noGrp="1"/>
          </p:cNvSpPr>
          <p:nvPr>
            <p:ph type="subTitle" idx="1"/>
          </p:nvPr>
        </p:nvSpPr>
        <p:spPr>
          <a:xfrm>
            <a:off x="1243330" y="4059237"/>
            <a:ext cx="8250866" cy="1917019"/>
          </a:xfrm>
        </p:spPr>
        <p:txBody>
          <a:bodyPr/>
          <a:lstStyle/>
          <a:p>
            <a:r>
              <a:rPr lang="en-US" dirty="0"/>
              <a:t>In the implementation phase, the health         care professional puts into action the evidence-based teaching plan.  </a:t>
            </a:r>
          </a:p>
        </p:txBody>
      </p:sp>
      <p:pic>
        <p:nvPicPr>
          <p:cNvPr id="7" name="Picture 6">
            <a:extLst>
              <a:ext uri="{FF2B5EF4-FFF2-40B4-BE49-F238E27FC236}">
                <a16:creationId xmlns:a16="http://schemas.microsoft.com/office/drawing/2014/main" id="{F4DC8143-D660-4147-8035-152B0B54A2E0}"/>
              </a:ext>
            </a:extLst>
          </p:cNvPr>
          <p:cNvPicPr>
            <a:picLocks noChangeAspect="1"/>
          </p:cNvPicPr>
          <p:nvPr/>
        </p:nvPicPr>
        <p:blipFill>
          <a:blip r:embed="rId2"/>
          <a:stretch>
            <a:fillRect/>
          </a:stretch>
        </p:blipFill>
        <p:spPr>
          <a:xfrm>
            <a:off x="10220960" y="3831530"/>
            <a:ext cx="1684966" cy="2267712"/>
          </a:xfrm>
          <a:prstGeom prst="rect">
            <a:avLst/>
          </a:prstGeom>
        </p:spPr>
      </p:pic>
    </p:spTree>
    <p:extLst>
      <p:ext uri="{BB962C8B-B14F-4D97-AF65-F5344CB8AC3E}">
        <p14:creationId xmlns:p14="http://schemas.microsoft.com/office/powerpoint/2010/main" val="3435944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altLang="en-US" dirty="0">
                <a:solidFill>
                  <a:schemeClr val="tx1"/>
                </a:solidFill>
              </a:rPr>
              <a:t>Implementation Steps</a:t>
            </a:r>
            <a:endParaRPr lang="en-US" dirty="0"/>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marL="514350" indent="-514350">
              <a:buAutoNum type="arabicPeriod"/>
            </a:pPr>
            <a:r>
              <a:rPr lang="en-US" dirty="0"/>
              <a:t>Implement teaching plan with the </a:t>
            </a:r>
            <a:r>
              <a:rPr lang="en-US" b="1" dirty="0"/>
              <a:t>focus</a:t>
            </a:r>
            <a:r>
              <a:rPr lang="en-US" dirty="0"/>
              <a:t> on the patient.   </a:t>
            </a:r>
          </a:p>
          <a:p>
            <a:pPr marL="514350" indent="-514350">
              <a:buAutoNum type="arabicPeriod"/>
            </a:pPr>
            <a:r>
              <a:rPr lang="en-US" dirty="0"/>
              <a:t>Keep the </a:t>
            </a:r>
            <a:r>
              <a:rPr lang="en-US" b="1" dirty="0"/>
              <a:t>key principles </a:t>
            </a:r>
            <a:r>
              <a:rPr lang="en-US" dirty="0"/>
              <a:t>of patient education in mind when teaching.</a:t>
            </a:r>
            <a:r>
              <a:rPr lang="en-US" b="1" dirty="0"/>
              <a:t> </a:t>
            </a:r>
          </a:p>
          <a:p>
            <a:pPr marL="514350" indent="-514350">
              <a:buAutoNum type="arabicPeriod"/>
            </a:pPr>
            <a:r>
              <a:rPr lang="en-US" b="1" dirty="0"/>
              <a:t>Adjust teaching </a:t>
            </a:r>
            <a:r>
              <a:rPr lang="en-US" dirty="0"/>
              <a:t>based on patient’s response/changes in learning needs. </a:t>
            </a:r>
          </a:p>
        </p:txBody>
      </p:sp>
    </p:spTree>
    <p:extLst>
      <p:ext uri="{BB962C8B-B14F-4D97-AF65-F5344CB8AC3E}">
        <p14:creationId xmlns:p14="http://schemas.microsoft.com/office/powerpoint/2010/main" val="254798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D357-786A-3643-91DA-30CD62AAE833}"/>
              </a:ext>
            </a:extLst>
          </p:cNvPr>
          <p:cNvSpPr>
            <a:spLocks noGrp="1"/>
          </p:cNvSpPr>
          <p:nvPr>
            <p:ph type="ctrTitle"/>
          </p:nvPr>
        </p:nvSpPr>
        <p:spPr/>
        <p:txBody>
          <a:bodyPr>
            <a:normAutofit/>
          </a:bodyPr>
          <a:lstStyle/>
          <a:p>
            <a:r>
              <a:rPr lang="en-US" dirty="0"/>
              <a:t>Evaluation</a:t>
            </a:r>
          </a:p>
        </p:txBody>
      </p:sp>
      <p:sp>
        <p:nvSpPr>
          <p:cNvPr id="3" name="Subtitle 2">
            <a:extLst>
              <a:ext uri="{FF2B5EF4-FFF2-40B4-BE49-F238E27FC236}">
                <a16:creationId xmlns:a16="http://schemas.microsoft.com/office/drawing/2014/main" id="{2B4ECA86-9326-F445-8595-6747ADFE7CB4}"/>
              </a:ext>
            </a:extLst>
          </p:cNvPr>
          <p:cNvSpPr>
            <a:spLocks noGrp="1"/>
          </p:cNvSpPr>
          <p:nvPr>
            <p:ph type="subTitle" idx="1"/>
          </p:nvPr>
        </p:nvSpPr>
        <p:spPr>
          <a:xfrm>
            <a:off x="1243330" y="4059238"/>
            <a:ext cx="7992110" cy="1757902"/>
          </a:xfrm>
        </p:spPr>
        <p:txBody>
          <a:bodyPr/>
          <a:lstStyle/>
          <a:p>
            <a:pPr>
              <a:lnSpc>
                <a:spcPct val="110000"/>
              </a:lnSpc>
            </a:pPr>
            <a:r>
              <a:rPr lang="en-US" dirty="0"/>
              <a:t>Evaluation demonstrates the degree to which learning is achieved. </a:t>
            </a:r>
          </a:p>
        </p:txBody>
      </p:sp>
      <p:pic>
        <p:nvPicPr>
          <p:cNvPr id="4" name="Picture 3">
            <a:extLst>
              <a:ext uri="{FF2B5EF4-FFF2-40B4-BE49-F238E27FC236}">
                <a16:creationId xmlns:a16="http://schemas.microsoft.com/office/drawing/2014/main" id="{01B10030-DE9D-244B-A247-BABB35AC3743}"/>
              </a:ext>
            </a:extLst>
          </p:cNvPr>
          <p:cNvPicPr>
            <a:picLocks noChangeAspect="1"/>
          </p:cNvPicPr>
          <p:nvPr/>
        </p:nvPicPr>
        <p:blipFill>
          <a:blip r:embed="rId2"/>
          <a:stretch>
            <a:fillRect/>
          </a:stretch>
        </p:blipFill>
        <p:spPr>
          <a:xfrm>
            <a:off x="10188589" y="3880914"/>
            <a:ext cx="1714500" cy="2114550"/>
          </a:xfrm>
          <a:prstGeom prst="rect">
            <a:avLst/>
          </a:prstGeom>
        </p:spPr>
      </p:pic>
    </p:spTree>
    <p:extLst>
      <p:ext uri="{BB962C8B-B14F-4D97-AF65-F5344CB8AC3E}">
        <p14:creationId xmlns:p14="http://schemas.microsoft.com/office/powerpoint/2010/main" val="141499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altLang="en-US" dirty="0">
                <a:solidFill>
                  <a:schemeClr val="tx1"/>
                </a:solidFill>
              </a:rPr>
              <a:t>Evaluation Steps</a:t>
            </a:r>
            <a:endParaRPr lang="en-US" dirty="0"/>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marL="514350" indent="-514350">
              <a:buAutoNum type="arabicPeriod"/>
            </a:pPr>
            <a:r>
              <a:rPr lang="en-US" dirty="0"/>
              <a:t>Evaluate learning using </a:t>
            </a:r>
            <a:r>
              <a:rPr lang="en-US" b="1" dirty="0"/>
              <a:t>teach back </a:t>
            </a:r>
            <a:r>
              <a:rPr lang="en-US" dirty="0"/>
              <a:t>strategy. </a:t>
            </a:r>
          </a:p>
          <a:p>
            <a:pPr marL="514350" indent="-514350">
              <a:buAutoNum type="arabicPeriod"/>
            </a:pPr>
            <a:r>
              <a:rPr lang="en-US" dirty="0"/>
              <a:t>Evaluate learning of skill/behavior through </a:t>
            </a:r>
            <a:r>
              <a:rPr lang="en-US" b="1" dirty="0"/>
              <a:t>return demonstration. </a:t>
            </a:r>
          </a:p>
          <a:p>
            <a:pPr marL="514350" indent="-514350">
              <a:buAutoNum type="arabicPeriod"/>
            </a:pPr>
            <a:r>
              <a:rPr lang="en-US" dirty="0"/>
              <a:t>Evaluate learning by measuring a change in </a:t>
            </a:r>
            <a:r>
              <a:rPr lang="en-US" b="1" dirty="0"/>
              <a:t>patient outcomes. </a:t>
            </a:r>
          </a:p>
        </p:txBody>
      </p:sp>
    </p:spTree>
    <p:extLst>
      <p:ext uri="{BB962C8B-B14F-4D97-AF65-F5344CB8AC3E}">
        <p14:creationId xmlns:p14="http://schemas.microsoft.com/office/powerpoint/2010/main" val="1542002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dirty="0"/>
              <a:t>Other content</a:t>
            </a:r>
            <a:r>
              <a:rPr lang="en-US" altLang="en-US" dirty="0">
                <a:solidFill>
                  <a:schemeClr val="tx1"/>
                </a:solidFill>
              </a:rPr>
              <a:t>  </a:t>
            </a:r>
            <a:endParaRPr lang="en-US" dirty="0"/>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r>
              <a:rPr lang="en-US" sz="3200" dirty="0"/>
              <a:t>Quick Guide</a:t>
            </a:r>
          </a:p>
          <a:p>
            <a:r>
              <a:rPr lang="en-US" sz="3200" dirty="0"/>
              <a:t>Appendices</a:t>
            </a:r>
          </a:p>
          <a:p>
            <a:r>
              <a:rPr lang="en-US" sz="3200" dirty="0"/>
              <a:t>References by list </a:t>
            </a:r>
          </a:p>
          <a:p>
            <a:r>
              <a:rPr lang="en-US" sz="3200" dirty="0"/>
              <a:t>References alphabetical</a:t>
            </a:r>
          </a:p>
          <a:p>
            <a:r>
              <a:rPr lang="en-US" sz="3200" dirty="0"/>
              <a:t>Frequently Asked Questions</a:t>
            </a:r>
          </a:p>
        </p:txBody>
      </p:sp>
    </p:spTree>
    <p:extLst>
      <p:ext uri="{BB962C8B-B14F-4D97-AF65-F5344CB8AC3E}">
        <p14:creationId xmlns:p14="http://schemas.microsoft.com/office/powerpoint/2010/main" val="143524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normAutofit/>
          </a:bodyPr>
          <a:lstStyle/>
          <a:p>
            <a:r>
              <a:rPr lang="en-US" dirty="0"/>
              <a:t>Guidelines on HCEA web site</a:t>
            </a:r>
          </a:p>
        </p:txBody>
      </p:sp>
      <p:pic>
        <p:nvPicPr>
          <p:cNvPr id="12" name="Picture 11">
            <a:extLst>
              <a:ext uri="{FF2B5EF4-FFF2-40B4-BE49-F238E27FC236}">
                <a16:creationId xmlns:a16="http://schemas.microsoft.com/office/drawing/2014/main" id="{F90564F8-8A23-424F-8BB8-FA9D22CB8F94}"/>
              </a:ext>
            </a:extLst>
          </p:cNvPr>
          <p:cNvPicPr>
            <a:picLocks noChangeAspect="1"/>
          </p:cNvPicPr>
          <p:nvPr/>
        </p:nvPicPr>
        <p:blipFill>
          <a:blip r:embed="rId2"/>
          <a:stretch>
            <a:fillRect/>
          </a:stretch>
        </p:blipFill>
        <p:spPr>
          <a:xfrm>
            <a:off x="7630646" y="6048375"/>
            <a:ext cx="4514850" cy="809625"/>
          </a:xfrm>
          <a:prstGeom prst="rect">
            <a:avLst/>
          </a:prstGeom>
        </p:spPr>
      </p:pic>
      <p:pic>
        <p:nvPicPr>
          <p:cNvPr id="3" name="Content Placeholder 2">
            <a:extLst>
              <a:ext uri="{FF2B5EF4-FFF2-40B4-BE49-F238E27FC236}">
                <a16:creationId xmlns:a16="http://schemas.microsoft.com/office/drawing/2014/main" id="{66A33EEE-4CDC-4164-A4B7-BB995AA778C2}"/>
              </a:ext>
            </a:extLst>
          </p:cNvPr>
          <p:cNvPicPr>
            <a:picLocks noGrp="1" noChangeAspect="1"/>
          </p:cNvPicPr>
          <p:nvPr>
            <p:ph idx="1"/>
          </p:nvPr>
        </p:nvPicPr>
        <p:blipFill>
          <a:blip r:embed="rId3"/>
          <a:stretch>
            <a:fillRect/>
          </a:stretch>
        </p:blipFill>
        <p:spPr>
          <a:xfrm>
            <a:off x="8613406" y="1901025"/>
            <a:ext cx="3266749" cy="4147350"/>
          </a:xfrm>
          <a:prstGeom prst="rect">
            <a:avLst/>
          </a:prstGeom>
        </p:spPr>
      </p:pic>
      <p:sp>
        <p:nvSpPr>
          <p:cNvPr id="8" name="Content Placeholder 2">
            <a:extLst>
              <a:ext uri="{FF2B5EF4-FFF2-40B4-BE49-F238E27FC236}">
                <a16:creationId xmlns:a16="http://schemas.microsoft.com/office/drawing/2014/main" id="{A61F037A-19AB-4115-9D30-72EB2D2ED620}"/>
              </a:ext>
            </a:extLst>
          </p:cNvPr>
          <p:cNvSpPr txBox="1">
            <a:spLocks/>
          </p:cNvSpPr>
          <p:nvPr/>
        </p:nvSpPr>
        <p:spPr>
          <a:xfrm>
            <a:off x="838200" y="2031653"/>
            <a:ext cx="7006559" cy="4144579"/>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000"/>
              </a:spcBef>
              <a:buClr>
                <a:srgbClr val="D06C42"/>
              </a:buClr>
              <a:buSzPct val="125000"/>
              <a:buFont typeface="Arial" panose="020B0604020202020204" pitchFamily="34" charset="0"/>
              <a:buChar char="•"/>
              <a:tabLst/>
              <a:defRPr sz="2800" b="0" i="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500"/>
              </a:spcBef>
              <a:buClr>
                <a:srgbClr val="173B53"/>
              </a:buClr>
              <a:buSzPct val="125000"/>
              <a:buFont typeface="System Font Regular"/>
              <a:buChar char="–"/>
              <a:tabLst/>
              <a:defRPr sz="2400" b="0" i="0" kern="1200">
                <a:solidFill>
                  <a:schemeClr val="tx1"/>
                </a:solidFill>
                <a:latin typeface="Arial" panose="020B0604020202020204" pitchFamily="34" charset="0"/>
                <a:ea typeface="+mn-ea"/>
                <a:cs typeface="Arial" panose="020B0604020202020204" pitchFamily="34" charset="0"/>
              </a:defRPr>
            </a:lvl2pPr>
            <a:lvl3pPr marL="1260475" indent="-346075" algn="l" defTabSz="914400" rtl="0" eaLnBrk="1" latinLnBrk="0" hangingPunct="1">
              <a:lnSpc>
                <a:spcPct val="90000"/>
              </a:lnSpc>
              <a:spcBef>
                <a:spcPts val="500"/>
              </a:spcBef>
              <a:buClr>
                <a:srgbClr val="CF6E42"/>
              </a:buClr>
              <a:buSzPct val="125000"/>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73B53"/>
              </a:buClr>
              <a:buSzPct val="125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73B53"/>
              </a:buClr>
              <a:buSzPct val="125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PDF in color and black/white printing options</a:t>
            </a:r>
          </a:p>
          <a:p>
            <a:pPr marL="0" indent="0">
              <a:buNone/>
            </a:pPr>
            <a:endParaRPr lang="en-US" sz="3600" dirty="0"/>
          </a:p>
          <a:p>
            <a:r>
              <a:rPr lang="en-US" u="sng" dirty="0"/>
              <a:t>https://www.hcea-info.org/patient-education-practice-guidelines-for-health-care-professionals</a:t>
            </a:r>
          </a:p>
          <a:p>
            <a:endParaRPr lang="en-US" sz="3600" dirty="0"/>
          </a:p>
          <a:p>
            <a:pPr marL="0" indent="0">
              <a:buNone/>
            </a:pPr>
            <a:endParaRPr lang="en-US" sz="3600" dirty="0"/>
          </a:p>
        </p:txBody>
      </p:sp>
    </p:spTree>
    <p:extLst>
      <p:ext uri="{BB962C8B-B14F-4D97-AF65-F5344CB8AC3E}">
        <p14:creationId xmlns:p14="http://schemas.microsoft.com/office/powerpoint/2010/main" val="2723586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What questions do you have?</a:t>
            </a:r>
          </a:p>
        </p:txBody>
      </p:sp>
      <p:sp>
        <p:nvSpPr>
          <p:cNvPr id="7" name="Subtitle 6"/>
          <p:cNvSpPr>
            <a:spLocks noGrp="1"/>
          </p:cNvSpPr>
          <p:nvPr>
            <p:ph type="subTitle" idx="1"/>
          </p:nvPr>
        </p:nvSpPr>
        <p:spPr/>
        <p:txBody>
          <a:bodyPr>
            <a:normAutofit lnSpcReduction="10000"/>
          </a:bodyPr>
          <a:lstStyle/>
          <a:p>
            <a:r>
              <a:rPr lang="en-US" dirty="0"/>
              <a:t>Please type your questions in the Q&amp;A box.</a:t>
            </a:r>
          </a:p>
        </p:txBody>
      </p:sp>
    </p:spTree>
    <p:extLst>
      <p:ext uri="{BB962C8B-B14F-4D97-AF65-F5344CB8AC3E}">
        <p14:creationId xmlns:p14="http://schemas.microsoft.com/office/powerpoint/2010/main" val="3595107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Thank you for Attending </a:t>
            </a:r>
          </a:p>
        </p:txBody>
      </p:sp>
      <p:sp>
        <p:nvSpPr>
          <p:cNvPr id="6" name="Subtitle 5"/>
          <p:cNvSpPr>
            <a:spLocks noGrp="1"/>
          </p:cNvSpPr>
          <p:nvPr>
            <p:ph type="subTitle" idx="1"/>
          </p:nvPr>
        </p:nvSpPr>
        <p:spPr>
          <a:xfrm>
            <a:off x="1243329" y="3883844"/>
            <a:ext cx="9465519" cy="659876"/>
          </a:xfrm>
        </p:spPr>
        <p:txBody>
          <a:bodyPr>
            <a:normAutofit fontScale="25000" lnSpcReduction="20000"/>
          </a:bodyPr>
          <a:lstStyle/>
          <a:p>
            <a:pPr>
              <a:lnSpc>
                <a:spcPct val="120000"/>
              </a:lnSpc>
              <a:spcBef>
                <a:spcPts val="0"/>
              </a:spcBef>
            </a:pPr>
            <a:r>
              <a:rPr lang="en-US" sz="6400" dirty="0"/>
              <a:t>You will receive an email containing a link to a brief online evaluation. If you requested CEUs when you registered, you must submit an evaluation in order to receive your certificate.</a:t>
            </a:r>
          </a:p>
          <a:p>
            <a:endParaRPr lang="en-US" dirty="0"/>
          </a:p>
        </p:txBody>
      </p:sp>
      <p:sp>
        <p:nvSpPr>
          <p:cNvPr id="7" name="Subtitle 2">
            <a:extLst>
              <a:ext uri="{FF2B5EF4-FFF2-40B4-BE49-F238E27FC236}">
                <a16:creationId xmlns:a16="http://schemas.microsoft.com/office/drawing/2014/main" id="{8E3E8F2E-9495-B748-9BD3-C16A75DBA4E1}"/>
              </a:ext>
            </a:extLst>
          </p:cNvPr>
          <p:cNvSpPr txBox="1">
            <a:spLocks/>
          </p:cNvSpPr>
          <p:nvPr/>
        </p:nvSpPr>
        <p:spPr>
          <a:xfrm>
            <a:off x="680321" y="4715373"/>
            <a:ext cx="11023356" cy="18456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400"/>
              </a:spcBef>
              <a:buClr>
                <a:srgbClr val="689435"/>
              </a:buClr>
              <a:buSzPct val="120000"/>
              <a:buFont typeface="Arial" panose="020B0604020202020204" pitchFamily="34" charset="0"/>
              <a:buNone/>
              <a:defRPr sz="2800" b="0" i="0" kern="1200">
                <a:solidFill>
                  <a:schemeClr val="bg1">
                    <a:lumMod val="95000"/>
                    <a:lumOff val="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800"/>
              </a:spcBef>
              <a:buClr>
                <a:srgbClr val="1A77B0"/>
              </a:buClr>
              <a:buSzPct val="120000"/>
              <a:buFont typeface="System Font Regular"/>
              <a:buNone/>
              <a:defRPr sz="2000" b="0" i="0" kern="1200">
                <a:solidFill>
                  <a:schemeClr val="bg1">
                    <a:lumMod val="85000"/>
                    <a:lumOff val="1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800"/>
              </a:spcBef>
              <a:buClr>
                <a:srgbClr val="1A77B0"/>
              </a:buClr>
              <a:buSzPct val="120000"/>
              <a:buFont typeface="Arial" panose="020B0604020202020204" pitchFamily="34" charset="0"/>
              <a:buNone/>
              <a:defRPr sz="1800" b="0" i="0" kern="1200">
                <a:solidFill>
                  <a:schemeClr val="bg1">
                    <a:lumMod val="85000"/>
                    <a:lumOff val="1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lumMod val="85000"/>
                    <a:lumOff val="1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lumMod val="85000"/>
                    <a:lumOff val="1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solidFill>
                  <a:srgbClr val="173B53"/>
                </a:solidFill>
              </a:rPr>
              <a:t>Visit the Health Literacy Solutions Center at </a:t>
            </a:r>
            <a:r>
              <a:rPr lang="en-US" sz="2400" u="sng" dirty="0">
                <a:solidFill>
                  <a:srgbClr val="173B53"/>
                </a:solidFill>
                <a:hlinkClick r:id="rId2">
                  <a:extLst>
                    <a:ext uri="{A12FA001-AC4F-418D-AE19-62706E023703}">
                      <ahyp:hlinkClr xmlns:ahyp="http://schemas.microsoft.com/office/drawing/2018/hyperlinkcolor" val="tx"/>
                    </a:ext>
                  </a:extLst>
                </a:hlinkClick>
              </a:rPr>
              <a:t>www.healthliteracysolutions.org</a:t>
            </a:r>
            <a:r>
              <a:rPr lang="en-US" sz="2400" dirty="0">
                <a:solidFill>
                  <a:srgbClr val="173B53"/>
                </a:solidFill>
              </a:rPr>
              <a:t> to: </a:t>
            </a:r>
          </a:p>
          <a:p>
            <a:pPr marL="342900" indent="-342900">
              <a:buFont typeface="Arial"/>
              <a:buChar char="•"/>
            </a:pPr>
            <a:r>
              <a:rPr lang="en-US" sz="2400" dirty="0">
                <a:solidFill>
                  <a:srgbClr val="173B53"/>
                </a:solidFill>
              </a:rPr>
              <a:t>Access a recording of today’s webinar.</a:t>
            </a:r>
          </a:p>
          <a:p>
            <a:pPr marL="342900" indent="-342900">
              <a:buFont typeface="Arial"/>
              <a:buChar char="•"/>
            </a:pPr>
            <a:r>
              <a:rPr lang="en-US" sz="2400" dirty="0">
                <a:solidFill>
                  <a:srgbClr val="173B53"/>
                </a:solidFill>
              </a:rPr>
              <a:t>Register for upcoming webinars. </a:t>
            </a:r>
          </a:p>
        </p:txBody>
      </p:sp>
    </p:spTree>
    <p:extLst>
      <p:ext uri="{BB962C8B-B14F-4D97-AF65-F5344CB8AC3E}">
        <p14:creationId xmlns:p14="http://schemas.microsoft.com/office/powerpoint/2010/main" val="121544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EACB-4EA0-A845-A923-068270538740}"/>
              </a:ext>
            </a:extLst>
          </p:cNvPr>
          <p:cNvSpPr>
            <a:spLocks noGrp="1"/>
          </p:cNvSpPr>
          <p:nvPr>
            <p:ph type="title"/>
          </p:nvPr>
        </p:nvSpPr>
        <p:spPr>
          <a:xfrm>
            <a:off x="762000" y="856881"/>
            <a:ext cx="10933606" cy="1080940"/>
          </a:xfrm>
        </p:spPr>
        <p:txBody>
          <a:bodyPr>
            <a:normAutofit/>
          </a:bodyPr>
          <a:lstStyle/>
          <a:p>
            <a:r>
              <a:rPr lang="en-US" sz="3600" dirty="0"/>
              <a:t>About the Speakers</a:t>
            </a:r>
          </a:p>
        </p:txBody>
      </p:sp>
      <p:sp>
        <p:nvSpPr>
          <p:cNvPr id="3" name="Content Placeholder 2">
            <a:extLst>
              <a:ext uri="{FF2B5EF4-FFF2-40B4-BE49-F238E27FC236}">
                <a16:creationId xmlns:a16="http://schemas.microsoft.com/office/drawing/2014/main" id="{28BA306A-0984-8D49-9BB3-B7B884A82162}"/>
              </a:ext>
            </a:extLst>
          </p:cNvPr>
          <p:cNvSpPr>
            <a:spLocks noGrp="1"/>
          </p:cNvSpPr>
          <p:nvPr>
            <p:ph idx="1"/>
          </p:nvPr>
        </p:nvSpPr>
        <p:spPr>
          <a:xfrm>
            <a:off x="787079" y="1937821"/>
            <a:ext cx="8875853" cy="2421801"/>
          </a:xfrm>
        </p:spPr>
        <p:txBody>
          <a:bodyPr>
            <a:normAutofit fontScale="55000" lnSpcReduction="20000"/>
          </a:bodyPr>
          <a:lstStyle/>
          <a:p>
            <a:pPr marL="0" indent="0">
              <a:buNone/>
            </a:pPr>
            <a:r>
              <a:rPr lang="en-US" sz="5100" b="1" dirty="0"/>
              <a:t>Carolyn Cutilli, PhD, RN, NPD-BC</a:t>
            </a:r>
          </a:p>
          <a:p>
            <a:pPr marL="0" indent="0">
              <a:lnSpc>
                <a:spcPct val="120000"/>
              </a:lnSpc>
              <a:buNone/>
            </a:pPr>
            <a:r>
              <a:rPr lang="en-US" sz="3300" dirty="0"/>
              <a:t>Carolyn is a patient education specialist at The Hospital of the University of Pennsylvania. She consults on patient education initiatives at the unit through corporate levels. Carolyn is the immediate past president of the Health Care Education Association (HCEA) and co-chair of the HCEA’s patient education guidelines committee. Carolyn is also an adjunct professor of research/health policy at American International College. Her scholarly work focuses on health literacy. </a:t>
            </a:r>
          </a:p>
          <a:p>
            <a:pPr marL="0" indent="0">
              <a:lnSpc>
                <a:spcPct val="120000"/>
              </a:lnSpc>
              <a:buNone/>
            </a:pPr>
            <a:endParaRPr lang="en-US" sz="3300"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p:txBody>
      </p:sp>
      <p:sp>
        <p:nvSpPr>
          <p:cNvPr id="5" name="Content Placeholder 2">
            <a:extLst>
              <a:ext uri="{FF2B5EF4-FFF2-40B4-BE49-F238E27FC236}">
                <a16:creationId xmlns:a16="http://schemas.microsoft.com/office/drawing/2014/main" id="{802537CC-FDEB-4051-B968-825F29DADF5C}"/>
              </a:ext>
            </a:extLst>
          </p:cNvPr>
          <p:cNvSpPr txBox="1">
            <a:spLocks/>
          </p:cNvSpPr>
          <p:nvPr/>
        </p:nvSpPr>
        <p:spPr>
          <a:xfrm>
            <a:off x="787079" y="4359622"/>
            <a:ext cx="8803501" cy="216092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D06C42"/>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06C42"/>
              </a:buClr>
              <a:buFont typeface="System Font Regular"/>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73B53"/>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73B53"/>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73B53"/>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200" b="1" dirty="0"/>
              <a:t>Sarah Christensen, MA</a:t>
            </a:r>
          </a:p>
          <a:p>
            <a:pPr marL="0" indent="0">
              <a:lnSpc>
                <a:spcPct val="120000"/>
              </a:lnSpc>
              <a:buNone/>
            </a:pPr>
            <a:r>
              <a:rPr lang="en-US" sz="7200" dirty="0"/>
              <a:t>Sarah is the director of Patient Education at The University of Texas MD Anderson Cancer Center in Houston, Texas. She oversees institution-wide patient education programming and communications and is an institutional member of MD Anderson’s Patient and Family Advisory Program. Sarah is the co-chair for HCEA’s patient education guidelines committee and serves on the Board of Directors for the national Cancer Patient Education Network (CPEN). </a:t>
            </a:r>
          </a:p>
          <a:p>
            <a:pPr marL="0" indent="0">
              <a:buNone/>
            </a:pPr>
            <a:endParaRPr lang="en-US" sz="7200" dirty="0"/>
          </a:p>
          <a:p>
            <a:pPr marL="0" indent="0">
              <a:buNone/>
            </a:pPr>
            <a:endParaRPr lang="en-US" sz="4300" dirty="0"/>
          </a:p>
          <a:p>
            <a:pPr marL="0" indent="0">
              <a:buNone/>
            </a:pPr>
            <a:endParaRPr lang="en-US" sz="4300" dirty="0"/>
          </a:p>
          <a:p>
            <a:pPr marL="0" indent="0">
              <a:buNone/>
            </a:pPr>
            <a:r>
              <a:rPr lang="en-US" sz="4300" dirty="0"/>
              <a:t> </a:t>
            </a:r>
          </a:p>
          <a:p>
            <a:pPr marL="0" indent="0">
              <a:buNone/>
            </a:pPr>
            <a:endParaRPr lang="en-US" sz="4300" dirty="0"/>
          </a:p>
          <a:p>
            <a:pPr marL="0" indent="0">
              <a:buFont typeface="Arial" panose="020B0604020202020204" pitchFamily="34" charset="0"/>
              <a:buNone/>
            </a:pPr>
            <a:r>
              <a:rPr lang="en-US" sz="1400" b="1" dirty="0"/>
              <a:t> </a:t>
            </a:r>
            <a:endParaRPr lang="en-US" sz="1400" dirty="0"/>
          </a:p>
          <a:p>
            <a:pPr marL="0" indent="0">
              <a:buFont typeface="Arial" panose="020B0604020202020204" pitchFamily="34" charset="0"/>
              <a:buNone/>
            </a:pPr>
            <a:endParaRPr lang="en-US" sz="1400" b="1" dirty="0"/>
          </a:p>
          <a:p>
            <a:pPr marL="0" indent="0">
              <a:buFont typeface="Arial" panose="020B0604020202020204" pitchFamily="34" charset="0"/>
              <a:buNone/>
            </a:pPr>
            <a:endParaRPr lang="en-US" sz="1400" b="1" dirty="0"/>
          </a:p>
          <a:p>
            <a:pPr marL="0" indent="0">
              <a:buFont typeface="Arial" panose="020B0604020202020204" pitchFamily="34" charset="0"/>
              <a:buNone/>
            </a:pPr>
            <a:endParaRPr lang="en-US" sz="1400" b="1" dirty="0"/>
          </a:p>
        </p:txBody>
      </p:sp>
      <p:pic>
        <p:nvPicPr>
          <p:cNvPr id="6" name="Picture 5" descr="A person smiling for the camera&#10;&#10;Description automatically generated">
            <a:extLst>
              <a:ext uri="{FF2B5EF4-FFF2-40B4-BE49-F238E27FC236}">
                <a16:creationId xmlns:a16="http://schemas.microsoft.com/office/drawing/2014/main" id="{31B282CE-AACC-4827-9598-80B713F25B26}"/>
              </a:ext>
            </a:extLst>
          </p:cNvPr>
          <p:cNvPicPr>
            <a:picLocks noChangeAspect="1"/>
          </p:cNvPicPr>
          <p:nvPr/>
        </p:nvPicPr>
        <p:blipFill>
          <a:blip r:embed="rId2"/>
          <a:stretch>
            <a:fillRect/>
          </a:stretch>
        </p:blipFill>
        <p:spPr>
          <a:xfrm>
            <a:off x="9964949" y="1937821"/>
            <a:ext cx="1439972" cy="1491179"/>
          </a:xfrm>
          <a:prstGeom prst="rect">
            <a:avLst/>
          </a:prstGeom>
        </p:spPr>
      </p:pic>
      <p:pic>
        <p:nvPicPr>
          <p:cNvPr id="7" name="Picture 6">
            <a:extLst>
              <a:ext uri="{FF2B5EF4-FFF2-40B4-BE49-F238E27FC236}">
                <a16:creationId xmlns:a16="http://schemas.microsoft.com/office/drawing/2014/main" id="{734AB06F-AB8F-4C05-9639-7428A43C5746}"/>
              </a:ext>
            </a:extLst>
          </p:cNvPr>
          <p:cNvPicPr>
            <a:picLocks noChangeAspect="1"/>
          </p:cNvPicPr>
          <p:nvPr/>
        </p:nvPicPr>
        <p:blipFill>
          <a:blip r:embed="rId3"/>
          <a:stretch>
            <a:fillRect/>
          </a:stretch>
        </p:blipFill>
        <p:spPr>
          <a:xfrm>
            <a:off x="9964949" y="4359622"/>
            <a:ext cx="1439972" cy="1517808"/>
          </a:xfrm>
          <a:prstGeom prst="rect">
            <a:avLst/>
          </a:prstGeom>
        </p:spPr>
      </p:pic>
    </p:spTree>
    <p:extLst>
      <p:ext uri="{BB962C8B-B14F-4D97-AF65-F5344CB8AC3E}">
        <p14:creationId xmlns:p14="http://schemas.microsoft.com/office/powerpoint/2010/main" val="350384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A big idea</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pPr>
              <a:lnSpc>
                <a:spcPct val="100000"/>
              </a:lnSpc>
            </a:pPr>
            <a:r>
              <a:rPr lang="en-US" dirty="0"/>
              <a:t>Health Care Education Association (HCEA) is a multi-disciplinary professional organization comprised of health care educators who are committed to improving healthcare outcomes through evidence-based education. </a:t>
            </a:r>
          </a:p>
          <a:p>
            <a:pPr>
              <a:lnSpc>
                <a:spcPct val="100000"/>
              </a:lnSpc>
            </a:pPr>
            <a:r>
              <a:rPr lang="en-US" dirty="0"/>
              <a:t>HCEA had a crazy idea – </a:t>
            </a:r>
            <a:r>
              <a:rPr lang="en-US" b="1" dirty="0"/>
              <a:t>create a concise evidence-based tool with real world clinical application for frontline staff.  </a:t>
            </a:r>
          </a:p>
        </p:txBody>
      </p:sp>
    </p:spTree>
    <p:extLst>
      <p:ext uri="{BB962C8B-B14F-4D97-AF65-F5344CB8AC3E}">
        <p14:creationId xmlns:p14="http://schemas.microsoft.com/office/powerpoint/2010/main" val="373600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What we already know</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144579"/>
          </a:xfrm>
        </p:spPr>
        <p:txBody>
          <a:bodyPr>
            <a:normAutofit/>
          </a:bodyPr>
          <a:lstStyle/>
          <a:p>
            <a:r>
              <a:rPr lang="en-US" dirty="0"/>
              <a:t>Suitability Assessment of Materials (</a:t>
            </a:r>
            <a:r>
              <a:rPr lang="en-US" dirty="0" err="1"/>
              <a:t>Doak</a:t>
            </a:r>
            <a:r>
              <a:rPr lang="en-US" dirty="0"/>
              <a:t>, </a:t>
            </a:r>
            <a:r>
              <a:rPr lang="en-US" dirty="0" err="1"/>
              <a:t>Doak</a:t>
            </a:r>
            <a:r>
              <a:rPr lang="en-US" dirty="0"/>
              <a:t> &amp; Root, 1996) </a:t>
            </a:r>
          </a:p>
          <a:p>
            <a:r>
              <a:rPr lang="en-US" dirty="0"/>
              <a:t>CDC Health Literacy website</a:t>
            </a:r>
          </a:p>
          <a:p>
            <a:r>
              <a:rPr lang="en-US" dirty="0"/>
              <a:t>Always Use Teach Back </a:t>
            </a:r>
            <a:r>
              <a:rPr lang="en-US" dirty="0">
                <a:hlinkClick r:id="rId2"/>
              </a:rPr>
              <a:t>http://www.teachbacktraining.org/home</a:t>
            </a:r>
            <a:endParaRPr lang="en-US" dirty="0"/>
          </a:p>
          <a:p>
            <a:r>
              <a:rPr lang="en-US" dirty="0"/>
              <a:t>Agency for Healthcare Research and Quality (AHRQ, 2015)</a:t>
            </a:r>
          </a:p>
          <a:p>
            <a:pPr lvl="1"/>
            <a:r>
              <a:rPr lang="en-US" sz="2800" dirty="0"/>
              <a:t>Health Literacy Universal Precautions Toolkit</a:t>
            </a:r>
          </a:p>
          <a:p>
            <a:pPr lvl="1"/>
            <a:r>
              <a:rPr lang="en-US" sz="2800" dirty="0"/>
              <a:t>Patient Education Material Assessment Tool (PEMAT)</a:t>
            </a:r>
          </a:p>
        </p:txBody>
      </p:sp>
    </p:spTree>
    <p:extLst>
      <p:ext uri="{BB962C8B-B14F-4D97-AF65-F5344CB8AC3E}">
        <p14:creationId xmlns:p14="http://schemas.microsoft.com/office/powerpoint/2010/main" val="147644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Health literacy</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672742"/>
          </a:xfrm>
        </p:spPr>
        <p:txBody>
          <a:bodyPr>
            <a:normAutofit fontScale="70000" lnSpcReduction="20000"/>
          </a:bodyPr>
          <a:lstStyle/>
          <a:p>
            <a:pPr marL="0" indent="0">
              <a:lnSpc>
                <a:spcPct val="120000"/>
              </a:lnSpc>
              <a:buNone/>
            </a:pPr>
            <a:r>
              <a:rPr lang="en-US" sz="4000" b="1" dirty="0"/>
              <a:t>New definition for Healthy People 2030</a:t>
            </a:r>
          </a:p>
          <a:p>
            <a:pPr marL="0" indent="0" fontAlgn="ctr">
              <a:lnSpc>
                <a:spcPct val="120000"/>
              </a:lnSpc>
              <a:buNone/>
            </a:pPr>
            <a:r>
              <a:rPr lang="en-US" sz="3600" dirty="0"/>
              <a:t>U.S. Department of Health and Human Services (HHS) defines health literacy from a personal and organization perspectives:</a:t>
            </a:r>
          </a:p>
          <a:p>
            <a:pPr fontAlgn="ctr">
              <a:lnSpc>
                <a:spcPct val="120000"/>
              </a:lnSpc>
            </a:pPr>
            <a:r>
              <a:rPr lang="en-US" sz="3600" dirty="0"/>
              <a:t>Personal health literacy is the degree to which individuals have the ability to find, understand, and use information and services to inform health-related decisions and actions for themselves and others.</a:t>
            </a:r>
          </a:p>
          <a:p>
            <a:pPr fontAlgn="ctr">
              <a:lnSpc>
                <a:spcPct val="120000"/>
              </a:lnSpc>
            </a:pPr>
            <a:r>
              <a:rPr lang="en-US" sz="3600" dirty="0"/>
              <a:t>Organizational health literacy is the degree to which organizations equitably enable individuals to find, understand, and use information and services to inform health-related decisions and actions for themselves and others.</a:t>
            </a:r>
          </a:p>
          <a:p>
            <a:pPr>
              <a:lnSpc>
                <a:spcPct val="100000"/>
              </a:lnSpc>
            </a:pPr>
            <a:endParaRPr lang="en-US" dirty="0"/>
          </a:p>
        </p:txBody>
      </p:sp>
    </p:spTree>
    <p:extLst>
      <p:ext uri="{BB962C8B-B14F-4D97-AF65-F5344CB8AC3E}">
        <p14:creationId xmlns:p14="http://schemas.microsoft.com/office/powerpoint/2010/main" val="42205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755086" cy="4144579"/>
          </a:xfrm>
        </p:spPr>
        <p:txBody>
          <a:bodyPr>
            <a:normAutofit/>
          </a:bodyPr>
          <a:lstStyle/>
          <a:p>
            <a:pPr marL="0" lvl="0" indent="0">
              <a:buNone/>
            </a:pPr>
            <a:r>
              <a:rPr lang="en-US" dirty="0"/>
              <a:t>Is your institution addressing the new definition of organizational health literacy?</a:t>
            </a:r>
          </a:p>
          <a:p>
            <a:pPr indent="-228600"/>
            <a:endParaRPr lang="en-US" dirty="0"/>
          </a:p>
          <a:p>
            <a:r>
              <a:rPr lang="en-US" dirty="0"/>
              <a:t>Yes, we have a plan to progress as a health literate organization</a:t>
            </a:r>
          </a:p>
          <a:p>
            <a:r>
              <a:rPr lang="en-US" dirty="0"/>
              <a:t>Yes, we are beginning to discuss</a:t>
            </a:r>
          </a:p>
          <a:p>
            <a:r>
              <a:rPr lang="en-US" dirty="0"/>
              <a:t>No, not discussing</a:t>
            </a:r>
          </a:p>
          <a:p>
            <a:pPr marL="0" indent="0">
              <a:buNone/>
            </a:pPr>
            <a:endParaRPr lang="en-US" dirty="0"/>
          </a:p>
          <a:p>
            <a:pPr lvl="1" indent="-228600"/>
            <a:endParaRPr lang="en-US" dirty="0"/>
          </a:p>
          <a:p>
            <a:pPr lvl="1" indent="-228600"/>
            <a:endParaRPr lang="en-US" dirty="0"/>
          </a:p>
          <a:p>
            <a:pPr indent="-228600"/>
            <a:endParaRPr lang="en-US" dirty="0"/>
          </a:p>
        </p:txBody>
      </p:sp>
    </p:spTree>
    <p:extLst>
      <p:ext uri="{BB962C8B-B14F-4D97-AF65-F5344CB8AC3E}">
        <p14:creationId xmlns:p14="http://schemas.microsoft.com/office/powerpoint/2010/main" val="145068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AA0D-5250-1249-82B0-A18A5B939EDB}"/>
              </a:ext>
            </a:extLst>
          </p:cNvPr>
          <p:cNvSpPr>
            <a:spLocks noGrp="1"/>
          </p:cNvSpPr>
          <p:nvPr>
            <p:ph type="title"/>
          </p:nvPr>
        </p:nvSpPr>
        <p:spPr/>
        <p:txBody>
          <a:bodyPr/>
          <a:lstStyle/>
          <a:p>
            <a:r>
              <a:rPr lang="en-US" dirty="0"/>
              <a:t>Putting a plan into place</a:t>
            </a:r>
          </a:p>
        </p:txBody>
      </p:sp>
      <p:sp>
        <p:nvSpPr>
          <p:cNvPr id="3" name="Content Placeholder 2">
            <a:extLst>
              <a:ext uri="{FF2B5EF4-FFF2-40B4-BE49-F238E27FC236}">
                <a16:creationId xmlns:a16="http://schemas.microsoft.com/office/drawing/2014/main" id="{1C051F06-A9FD-B34E-91A0-4912C73E88CD}"/>
              </a:ext>
            </a:extLst>
          </p:cNvPr>
          <p:cNvSpPr>
            <a:spLocks noGrp="1"/>
          </p:cNvSpPr>
          <p:nvPr>
            <p:ph idx="1"/>
          </p:nvPr>
        </p:nvSpPr>
        <p:spPr>
          <a:xfrm>
            <a:off x="838200" y="1978429"/>
            <a:ext cx="10515600" cy="4650971"/>
          </a:xfrm>
        </p:spPr>
        <p:txBody>
          <a:bodyPr>
            <a:normAutofit lnSpcReduction="10000"/>
          </a:bodyPr>
          <a:lstStyle/>
          <a:p>
            <a:pPr>
              <a:lnSpc>
                <a:spcPct val="100000"/>
              </a:lnSpc>
            </a:pPr>
            <a:r>
              <a:rPr lang="en-US" dirty="0"/>
              <a:t>A fearless team of 27 volunteers assisted in the effort </a:t>
            </a:r>
          </a:p>
          <a:p>
            <a:pPr>
              <a:lnSpc>
                <a:spcPct val="100000"/>
              </a:lnSpc>
            </a:pPr>
            <a:r>
              <a:rPr lang="en-US" dirty="0"/>
              <a:t>NNLM MAR Health Literacy Grant for literature search – competitive grant process – awarded on value of guidelines project</a:t>
            </a:r>
          </a:p>
          <a:p>
            <a:pPr>
              <a:lnSpc>
                <a:spcPct val="100000"/>
              </a:lnSpc>
            </a:pPr>
            <a:r>
              <a:rPr lang="en-US" dirty="0"/>
              <a:t>Patient Education APIE Process</a:t>
            </a:r>
            <a:endParaRPr lang="en-US" b="1" dirty="0"/>
          </a:p>
          <a:p>
            <a:pPr lvl="1">
              <a:lnSpc>
                <a:spcPct val="100000"/>
              </a:lnSpc>
            </a:pPr>
            <a:r>
              <a:rPr lang="en-US" dirty="0"/>
              <a:t>Assessment</a:t>
            </a:r>
          </a:p>
          <a:p>
            <a:pPr lvl="1">
              <a:lnSpc>
                <a:spcPct val="100000"/>
              </a:lnSpc>
            </a:pPr>
            <a:r>
              <a:rPr lang="en-US" dirty="0"/>
              <a:t>Planning</a:t>
            </a:r>
          </a:p>
          <a:p>
            <a:pPr lvl="1">
              <a:lnSpc>
                <a:spcPct val="100000"/>
              </a:lnSpc>
            </a:pPr>
            <a:r>
              <a:rPr lang="en-US" dirty="0"/>
              <a:t>Implementation</a:t>
            </a:r>
          </a:p>
          <a:p>
            <a:pPr lvl="1">
              <a:lnSpc>
                <a:spcPct val="100000"/>
              </a:lnSpc>
            </a:pPr>
            <a:r>
              <a:rPr lang="en-US" dirty="0"/>
              <a:t>Evaluation </a:t>
            </a:r>
          </a:p>
          <a:p>
            <a:pPr>
              <a:lnSpc>
                <a:spcPct val="100000"/>
              </a:lnSpc>
            </a:pPr>
            <a:r>
              <a:rPr lang="en-US" dirty="0"/>
              <a:t>No citation was left unread </a:t>
            </a:r>
          </a:p>
        </p:txBody>
      </p:sp>
    </p:spTree>
    <p:extLst>
      <p:ext uri="{BB962C8B-B14F-4D97-AF65-F5344CB8AC3E}">
        <p14:creationId xmlns:p14="http://schemas.microsoft.com/office/powerpoint/2010/main" val="377198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06F7D0D1CE2B4A8BF9FD4AD582AFD6" ma:contentTypeVersion="9" ma:contentTypeDescription="Create a new document." ma:contentTypeScope="" ma:versionID="0156fa758534143dd79237576ba8ca6f">
  <xsd:schema xmlns:xsd="http://www.w3.org/2001/XMLSchema" xmlns:xs="http://www.w3.org/2001/XMLSchema" xmlns:p="http://schemas.microsoft.com/office/2006/metadata/properties" xmlns:ns3="3fd6950c-56ce-4830-8d34-bb5bdbd15ae6" xmlns:ns4="64baa12b-d08a-46de-96a1-3296e73a1ce4" targetNamespace="http://schemas.microsoft.com/office/2006/metadata/properties" ma:root="true" ma:fieldsID="f1362f66e206093346fdd119519b14b0" ns3:_="" ns4:_="">
    <xsd:import namespace="3fd6950c-56ce-4830-8d34-bb5bdbd15ae6"/>
    <xsd:import namespace="64baa12b-d08a-46de-96a1-3296e73a1c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6950c-56ce-4830-8d34-bb5bdbd15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baa12b-d08a-46de-96a1-3296e73a1c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520E6-738C-4902-B151-3397CFEA6784}">
  <ds:schemaRefs>
    <ds:schemaRef ds:uri="http://schemas.microsoft.com/sharepoint/v3/contenttype/forms"/>
  </ds:schemaRefs>
</ds:datastoreItem>
</file>

<file path=customXml/itemProps2.xml><?xml version="1.0" encoding="utf-8"?>
<ds:datastoreItem xmlns:ds="http://schemas.openxmlformats.org/officeDocument/2006/customXml" ds:itemID="{E7A7369C-2BAF-4712-B002-B35772FBCA6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CCDBDB-C639-43CE-A427-40FDE92F6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d6950c-56ce-4830-8d34-bb5bdbd15ae6"/>
    <ds:schemaRef ds:uri="64baa12b-d08a-46de-96a1-3296e73a1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5702</TotalTime>
  <Words>1771</Words>
  <Application>Microsoft Office PowerPoint</Application>
  <PresentationFormat>Widescreen</PresentationFormat>
  <Paragraphs>209</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System Font Regular</vt:lpstr>
      <vt:lpstr>Tahoma</vt:lpstr>
      <vt:lpstr>Times</vt:lpstr>
      <vt:lpstr>Wingdings</vt:lpstr>
      <vt:lpstr>Office Theme</vt:lpstr>
      <vt:lpstr>PowerPoint Presentation</vt:lpstr>
      <vt:lpstr>Hot off the press! Patient Education Practice Guidelines for Health Care Professionals</vt:lpstr>
      <vt:lpstr> Welcome to the Webinar</vt:lpstr>
      <vt:lpstr>About the Speakers</vt:lpstr>
      <vt:lpstr>A big idea</vt:lpstr>
      <vt:lpstr>What we already know</vt:lpstr>
      <vt:lpstr>Health literacy</vt:lpstr>
      <vt:lpstr>Poll</vt:lpstr>
      <vt:lpstr>Putting a plan into place</vt:lpstr>
      <vt:lpstr>Library search (challenging)  </vt:lpstr>
      <vt:lpstr>Library search citations </vt:lpstr>
      <vt:lpstr>Sorting steps </vt:lpstr>
      <vt:lpstr>In depth review  </vt:lpstr>
      <vt:lpstr>Poll</vt:lpstr>
      <vt:lpstr>Summarizing literature</vt:lpstr>
      <vt:lpstr>Writing the guidelines</vt:lpstr>
      <vt:lpstr>Thorough and concise…is this possible?</vt:lpstr>
      <vt:lpstr>The concise approach </vt:lpstr>
      <vt:lpstr>Feedback on initial draft</vt:lpstr>
      <vt:lpstr>Feedback on final draft </vt:lpstr>
      <vt:lpstr>Strongly favorable survey results</vt:lpstr>
      <vt:lpstr>Overarching, evidence-based patient education elements  </vt:lpstr>
      <vt:lpstr>Guidelines on HCEA web site</vt:lpstr>
      <vt:lpstr>Guidelines table of contents</vt:lpstr>
      <vt:lpstr>Poll</vt:lpstr>
      <vt:lpstr>Assessment</vt:lpstr>
      <vt:lpstr>Assessment Steps</vt:lpstr>
      <vt:lpstr>Planning</vt:lpstr>
      <vt:lpstr>Planning Steps</vt:lpstr>
      <vt:lpstr>Implementation</vt:lpstr>
      <vt:lpstr>Implementation Steps</vt:lpstr>
      <vt:lpstr>Evaluation</vt:lpstr>
      <vt:lpstr>Evaluation Steps</vt:lpstr>
      <vt:lpstr>Other content  </vt:lpstr>
      <vt:lpstr>Guidelines on HCEA web site</vt:lpstr>
      <vt:lpstr>What questions do you have?</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Velazquez</dc:creator>
  <cp:lastModifiedBy>Eskarlethe Juarez</cp:lastModifiedBy>
  <cp:revision>242</cp:revision>
  <dcterms:created xsi:type="dcterms:W3CDTF">2021-04-08T17:23:28Z</dcterms:created>
  <dcterms:modified xsi:type="dcterms:W3CDTF">2021-07-30T20:34:39Z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0x0101002806F7D0D1CE2B4A8BF9FD4AD582AFD6</vt:lpwstr>
  </property>
</Properties>
</file>