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notesMasterIdLst>
    <p:notesMasterId r:id="rId25"/>
  </p:notesMasterIdLst>
  <p:handoutMasterIdLst>
    <p:handoutMasterId r:id="rId26"/>
  </p:handoutMasterIdLst>
  <p:sldIdLst>
    <p:sldId id="256" r:id="rId2"/>
    <p:sldId id="277" r:id="rId3"/>
    <p:sldId id="258" r:id="rId4"/>
    <p:sldId id="262" r:id="rId5"/>
    <p:sldId id="261" r:id="rId6"/>
    <p:sldId id="257" r:id="rId7"/>
    <p:sldId id="259" r:id="rId8"/>
    <p:sldId id="260" r:id="rId9"/>
    <p:sldId id="263" r:id="rId10"/>
    <p:sldId id="264" r:id="rId11"/>
    <p:sldId id="265" r:id="rId12"/>
    <p:sldId id="268" r:id="rId13"/>
    <p:sldId id="266" r:id="rId14"/>
    <p:sldId id="267" r:id="rId15"/>
    <p:sldId id="269" r:id="rId16"/>
    <p:sldId id="270" r:id="rId17"/>
    <p:sldId id="271" r:id="rId18"/>
    <p:sldId id="272" r:id="rId19"/>
    <p:sldId id="273" r:id="rId20"/>
    <p:sldId id="274" r:id="rId21"/>
    <p:sldId id="275" r:id="rId22"/>
    <p:sldId id="276"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3BEB9C-69C6-4FE1-B47D-4BAC7941621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9F3E4AE-36B3-435C-9CFD-CFD608B382EC}">
      <dgm:prSet/>
      <dgm:spPr/>
      <dgm:t>
        <a:bodyPr/>
        <a:lstStyle/>
        <a:p>
          <a:r>
            <a:rPr lang="en-US" b="1" dirty="0"/>
            <a:t>Culturally competent staffing that is community-based </a:t>
          </a:r>
          <a:endParaRPr lang="en-US" dirty="0"/>
        </a:p>
      </dgm:t>
    </dgm:pt>
    <dgm:pt modelId="{8A96C8A1-046D-433D-B0CF-439C90BB89C8}" type="parTrans" cxnId="{09FEC662-2B00-44D7-9BEE-A3B44ED15B18}">
      <dgm:prSet/>
      <dgm:spPr/>
      <dgm:t>
        <a:bodyPr/>
        <a:lstStyle/>
        <a:p>
          <a:endParaRPr lang="en-US"/>
        </a:p>
      </dgm:t>
    </dgm:pt>
    <dgm:pt modelId="{CD283798-04AC-4FEA-8898-7642F2EB1C08}" type="sibTrans" cxnId="{09FEC662-2B00-44D7-9BEE-A3B44ED15B18}">
      <dgm:prSet/>
      <dgm:spPr/>
      <dgm:t>
        <a:bodyPr/>
        <a:lstStyle/>
        <a:p>
          <a:endParaRPr lang="en-US"/>
        </a:p>
      </dgm:t>
    </dgm:pt>
    <dgm:pt modelId="{333CB8C4-766F-4FBC-82D3-B52263A10BEA}">
      <dgm:prSet/>
      <dgm:spPr>
        <a:solidFill>
          <a:srgbClr val="00B050"/>
        </a:solidFill>
      </dgm:spPr>
      <dgm:t>
        <a:bodyPr/>
        <a:lstStyle/>
        <a:p>
          <a:r>
            <a:rPr lang="en-US" b="1" dirty="0"/>
            <a:t>Language interpreters, translators, and language lines</a:t>
          </a:r>
          <a:endParaRPr lang="en-US" dirty="0"/>
        </a:p>
      </dgm:t>
    </dgm:pt>
    <dgm:pt modelId="{C2906857-AA4B-4DD8-8973-50FEBF0E792E}" type="parTrans" cxnId="{9BB0ABA9-49A6-45FD-B385-AA834580195F}">
      <dgm:prSet/>
      <dgm:spPr/>
      <dgm:t>
        <a:bodyPr/>
        <a:lstStyle/>
        <a:p>
          <a:endParaRPr lang="en-US"/>
        </a:p>
      </dgm:t>
    </dgm:pt>
    <dgm:pt modelId="{BDBFF515-C69F-4AFC-9B1E-BFE69A03D3A1}" type="sibTrans" cxnId="{9BB0ABA9-49A6-45FD-B385-AA834580195F}">
      <dgm:prSet/>
      <dgm:spPr/>
      <dgm:t>
        <a:bodyPr/>
        <a:lstStyle/>
        <a:p>
          <a:endParaRPr lang="en-US"/>
        </a:p>
      </dgm:t>
    </dgm:pt>
    <dgm:pt modelId="{7A0A99C8-3824-4369-836C-024DE26E3D54}">
      <dgm:prSet/>
      <dgm:spPr>
        <a:solidFill>
          <a:srgbClr val="FFC000"/>
        </a:solidFill>
      </dgm:spPr>
      <dgm:t>
        <a:bodyPr/>
        <a:lstStyle/>
        <a:p>
          <a:r>
            <a:rPr lang="en-US" b="1" dirty="0"/>
            <a:t>Effectively incorporating health literacy</a:t>
          </a:r>
          <a:endParaRPr lang="en-US" dirty="0"/>
        </a:p>
      </dgm:t>
    </dgm:pt>
    <dgm:pt modelId="{DA70F6DB-08A4-45C4-BD8A-188A6426FE0C}" type="parTrans" cxnId="{EBB956EA-DD39-41CB-8FB0-EBA528093DA6}">
      <dgm:prSet/>
      <dgm:spPr/>
      <dgm:t>
        <a:bodyPr/>
        <a:lstStyle/>
        <a:p>
          <a:endParaRPr lang="en-US"/>
        </a:p>
      </dgm:t>
    </dgm:pt>
    <dgm:pt modelId="{390C341E-DD4D-4FB5-9332-DFFC5CC9FD40}" type="sibTrans" cxnId="{EBB956EA-DD39-41CB-8FB0-EBA528093DA6}">
      <dgm:prSet/>
      <dgm:spPr/>
      <dgm:t>
        <a:bodyPr/>
        <a:lstStyle/>
        <a:p>
          <a:endParaRPr lang="en-US"/>
        </a:p>
      </dgm:t>
    </dgm:pt>
    <dgm:pt modelId="{D2AEEB4A-98EF-424F-9ECE-13F0749918E9}">
      <dgm:prSet/>
      <dgm:spPr>
        <a:solidFill>
          <a:srgbClr val="FF0000"/>
        </a:solidFill>
      </dgm:spPr>
      <dgm:t>
        <a:bodyPr/>
        <a:lstStyle/>
        <a:p>
          <a:r>
            <a:rPr lang="en-US" b="1" dirty="0"/>
            <a:t>Language      Access Plan </a:t>
          </a:r>
        </a:p>
      </dgm:t>
    </dgm:pt>
    <dgm:pt modelId="{F8504E09-6307-460B-92A1-5D5DD958555C}" type="parTrans" cxnId="{73151634-343F-4CCD-8AAA-B2211DA460AF}">
      <dgm:prSet/>
      <dgm:spPr/>
      <dgm:t>
        <a:bodyPr/>
        <a:lstStyle/>
        <a:p>
          <a:endParaRPr lang="en-US"/>
        </a:p>
      </dgm:t>
    </dgm:pt>
    <dgm:pt modelId="{F0A390E8-B02B-494F-879D-BDFA6E99B9E9}" type="sibTrans" cxnId="{73151634-343F-4CCD-8AAA-B2211DA460AF}">
      <dgm:prSet/>
      <dgm:spPr/>
      <dgm:t>
        <a:bodyPr/>
        <a:lstStyle/>
        <a:p>
          <a:endParaRPr lang="en-US"/>
        </a:p>
      </dgm:t>
    </dgm:pt>
    <dgm:pt modelId="{D2FDD5F5-37E6-44E9-996C-43BAB08F4EF8}" type="pres">
      <dgm:prSet presAssocID="{3A3BEB9C-69C6-4FE1-B47D-4BAC7941621B}" presName="diagram" presStyleCnt="0">
        <dgm:presLayoutVars>
          <dgm:dir/>
          <dgm:resizeHandles val="exact"/>
        </dgm:presLayoutVars>
      </dgm:prSet>
      <dgm:spPr/>
    </dgm:pt>
    <dgm:pt modelId="{9B5E8D32-7EF3-4911-8845-50F51D059BAE}" type="pres">
      <dgm:prSet presAssocID="{59F3E4AE-36B3-435C-9CFD-CFD608B382EC}" presName="node" presStyleLbl="node1" presStyleIdx="0" presStyleCnt="4">
        <dgm:presLayoutVars>
          <dgm:bulletEnabled val="1"/>
        </dgm:presLayoutVars>
      </dgm:prSet>
      <dgm:spPr/>
    </dgm:pt>
    <dgm:pt modelId="{FB860ACC-0DAD-4201-A848-143AFCCFD8E2}" type="pres">
      <dgm:prSet presAssocID="{CD283798-04AC-4FEA-8898-7642F2EB1C08}" presName="sibTrans" presStyleCnt="0"/>
      <dgm:spPr/>
    </dgm:pt>
    <dgm:pt modelId="{F89FE6E3-DC94-4E0E-896C-8337940CB24C}" type="pres">
      <dgm:prSet presAssocID="{333CB8C4-766F-4FBC-82D3-B52263A10BEA}" presName="node" presStyleLbl="node1" presStyleIdx="1" presStyleCnt="4">
        <dgm:presLayoutVars>
          <dgm:bulletEnabled val="1"/>
        </dgm:presLayoutVars>
      </dgm:prSet>
      <dgm:spPr/>
    </dgm:pt>
    <dgm:pt modelId="{7E70C6F9-1432-4C6E-B64D-213B1C3C2F1C}" type="pres">
      <dgm:prSet presAssocID="{BDBFF515-C69F-4AFC-9B1E-BFE69A03D3A1}" presName="sibTrans" presStyleCnt="0"/>
      <dgm:spPr/>
    </dgm:pt>
    <dgm:pt modelId="{4581B155-42A6-4E1E-A875-D1D59DAD126A}" type="pres">
      <dgm:prSet presAssocID="{7A0A99C8-3824-4369-836C-024DE26E3D54}" presName="node" presStyleLbl="node1" presStyleIdx="2" presStyleCnt="4">
        <dgm:presLayoutVars>
          <dgm:bulletEnabled val="1"/>
        </dgm:presLayoutVars>
      </dgm:prSet>
      <dgm:spPr/>
    </dgm:pt>
    <dgm:pt modelId="{2FECDE41-B6CE-4E1F-89FB-F6AB167F8772}" type="pres">
      <dgm:prSet presAssocID="{390C341E-DD4D-4FB5-9332-DFFC5CC9FD40}" presName="sibTrans" presStyleCnt="0"/>
      <dgm:spPr/>
    </dgm:pt>
    <dgm:pt modelId="{7287B64C-32CB-4363-BE97-C3DE15462A4E}" type="pres">
      <dgm:prSet presAssocID="{D2AEEB4A-98EF-424F-9ECE-13F0749918E9}" presName="node" presStyleLbl="node1" presStyleIdx="3" presStyleCnt="4">
        <dgm:presLayoutVars>
          <dgm:bulletEnabled val="1"/>
        </dgm:presLayoutVars>
      </dgm:prSet>
      <dgm:spPr/>
    </dgm:pt>
  </dgm:ptLst>
  <dgm:cxnLst>
    <dgm:cxn modelId="{73151634-343F-4CCD-8AAA-B2211DA460AF}" srcId="{3A3BEB9C-69C6-4FE1-B47D-4BAC7941621B}" destId="{D2AEEB4A-98EF-424F-9ECE-13F0749918E9}" srcOrd="3" destOrd="0" parTransId="{F8504E09-6307-460B-92A1-5D5DD958555C}" sibTransId="{F0A390E8-B02B-494F-879D-BDFA6E99B9E9}"/>
    <dgm:cxn modelId="{09FEC662-2B00-44D7-9BEE-A3B44ED15B18}" srcId="{3A3BEB9C-69C6-4FE1-B47D-4BAC7941621B}" destId="{59F3E4AE-36B3-435C-9CFD-CFD608B382EC}" srcOrd="0" destOrd="0" parTransId="{8A96C8A1-046D-433D-B0CF-439C90BB89C8}" sibTransId="{CD283798-04AC-4FEA-8898-7642F2EB1C08}"/>
    <dgm:cxn modelId="{42FF444B-4D85-40A9-80BB-0FCBFC3C439A}" type="presOf" srcId="{D2AEEB4A-98EF-424F-9ECE-13F0749918E9}" destId="{7287B64C-32CB-4363-BE97-C3DE15462A4E}" srcOrd="0" destOrd="0" presId="urn:microsoft.com/office/officeart/2005/8/layout/default"/>
    <dgm:cxn modelId="{E87AA993-84ED-43EA-B5B7-8C25B62F2978}" type="presOf" srcId="{7A0A99C8-3824-4369-836C-024DE26E3D54}" destId="{4581B155-42A6-4E1E-A875-D1D59DAD126A}" srcOrd="0" destOrd="0" presId="urn:microsoft.com/office/officeart/2005/8/layout/default"/>
    <dgm:cxn modelId="{9BB0ABA9-49A6-45FD-B385-AA834580195F}" srcId="{3A3BEB9C-69C6-4FE1-B47D-4BAC7941621B}" destId="{333CB8C4-766F-4FBC-82D3-B52263A10BEA}" srcOrd="1" destOrd="0" parTransId="{C2906857-AA4B-4DD8-8973-50FEBF0E792E}" sibTransId="{BDBFF515-C69F-4AFC-9B1E-BFE69A03D3A1}"/>
    <dgm:cxn modelId="{56C022C7-FD93-4101-BDB8-7C735AB710BD}" type="presOf" srcId="{333CB8C4-766F-4FBC-82D3-B52263A10BEA}" destId="{F89FE6E3-DC94-4E0E-896C-8337940CB24C}" srcOrd="0" destOrd="0" presId="urn:microsoft.com/office/officeart/2005/8/layout/default"/>
    <dgm:cxn modelId="{244C57D5-5625-45F5-BC6C-7A7905A85230}" type="presOf" srcId="{3A3BEB9C-69C6-4FE1-B47D-4BAC7941621B}" destId="{D2FDD5F5-37E6-44E9-996C-43BAB08F4EF8}" srcOrd="0" destOrd="0" presId="urn:microsoft.com/office/officeart/2005/8/layout/default"/>
    <dgm:cxn modelId="{EBB956EA-DD39-41CB-8FB0-EBA528093DA6}" srcId="{3A3BEB9C-69C6-4FE1-B47D-4BAC7941621B}" destId="{7A0A99C8-3824-4369-836C-024DE26E3D54}" srcOrd="2" destOrd="0" parTransId="{DA70F6DB-08A4-45C4-BD8A-188A6426FE0C}" sibTransId="{390C341E-DD4D-4FB5-9332-DFFC5CC9FD40}"/>
    <dgm:cxn modelId="{43E385FA-3D30-4204-B3AD-7EC6C2E67ED0}" type="presOf" srcId="{59F3E4AE-36B3-435C-9CFD-CFD608B382EC}" destId="{9B5E8D32-7EF3-4911-8845-50F51D059BAE}" srcOrd="0" destOrd="0" presId="urn:microsoft.com/office/officeart/2005/8/layout/default"/>
    <dgm:cxn modelId="{CE913CB5-BEFC-458C-BD8E-F3EC29639219}" type="presParOf" srcId="{D2FDD5F5-37E6-44E9-996C-43BAB08F4EF8}" destId="{9B5E8D32-7EF3-4911-8845-50F51D059BAE}" srcOrd="0" destOrd="0" presId="urn:microsoft.com/office/officeart/2005/8/layout/default"/>
    <dgm:cxn modelId="{45F5D7B4-FD5F-46B8-803A-B50F752683E2}" type="presParOf" srcId="{D2FDD5F5-37E6-44E9-996C-43BAB08F4EF8}" destId="{FB860ACC-0DAD-4201-A848-143AFCCFD8E2}" srcOrd="1" destOrd="0" presId="urn:microsoft.com/office/officeart/2005/8/layout/default"/>
    <dgm:cxn modelId="{190F5AAB-C0B8-4DBC-9E09-69976926908D}" type="presParOf" srcId="{D2FDD5F5-37E6-44E9-996C-43BAB08F4EF8}" destId="{F89FE6E3-DC94-4E0E-896C-8337940CB24C}" srcOrd="2" destOrd="0" presId="urn:microsoft.com/office/officeart/2005/8/layout/default"/>
    <dgm:cxn modelId="{E9ED937D-A82B-427C-8EA6-2272321A2A9B}" type="presParOf" srcId="{D2FDD5F5-37E6-44E9-996C-43BAB08F4EF8}" destId="{7E70C6F9-1432-4C6E-B64D-213B1C3C2F1C}" srcOrd="3" destOrd="0" presId="urn:microsoft.com/office/officeart/2005/8/layout/default"/>
    <dgm:cxn modelId="{B430C21B-AB3B-4194-ADCC-0726BD16241B}" type="presParOf" srcId="{D2FDD5F5-37E6-44E9-996C-43BAB08F4EF8}" destId="{4581B155-42A6-4E1E-A875-D1D59DAD126A}" srcOrd="4" destOrd="0" presId="urn:microsoft.com/office/officeart/2005/8/layout/default"/>
    <dgm:cxn modelId="{1A976AB4-EDF9-4B90-9A25-823F82032EEC}" type="presParOf" srcId="{D2FDD5F5-37E6-44E9-996C-43BAB08F4EF8}" destId="{2FECDE41-B6CE-4E1F-89FB-F6AB167F8772}" srcOrd="5" destOrd="0" presId="urn:microsoft.com/office/officeart/2005/8/layout/default"/>
    <dgm:cxn modelId="{F7983746-36BC-439F-9AB0-E1BC42574845}" type="presParOf" srcId="{D2FDD5F5-37E6-44E9-996C-43BAB08F4EF8}" destId="{7287B64C-32CB-4363-BE97-C3DE15462A4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E8D32-7EF3-4911-8845-50F51D059BAE}">
      <dsp:nvSpPr>
        <dsp:cNvPr id="0" name=""/>
        <dsp:cNvSpPr/>
      </dsp:nvSpPr>
      <dsp:spPr>
        <a:xfrm>
          <a:off x="482584" y="2446"/>
          <a:ext cx="3268197" cy="19609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Culturally competent staffing that is community-based </a:t>
          </a:r>
          <a:endParaRPr lang="en-US" sz="3000" kern="1200" dirty="0"/>
        </a:p>
      </dsp:txBody>
      <dsp:txXfrm>
        <a:off x="482584" y="2446"/>
        <a:ext cx="3268197" cy="1960918"/>
      </dsp:txXfrm>
    </dsp:sp>
    <dsp:sp modelId="{F89FE6E3-DC94-4E0E-896C-8337940CB24C}">
      <dsp:nvSpPr>
        <dsp:cNvPr id="0" name=""/>
        <dsp:cNvSpPr/>
      </dsp:nvSpPr>
      <dsp:spPr>
        <a:xfrm>
          <a:off x="4077601" y="2446"/>
          <a:ext cx="3268197" cy="1960918"/>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Language interpreters, translators, and language lines</a:t>
          </a:r>
          <a:endParaRPr lang="en-US" sz="3000" kern="1200" dirty="0"/>
        </a:p>
      </dsp:txBody>
      <dsp:txXfrm>
        <a:off x="4077601" y="2446"/>
        <a:ext cx="3268197" cy="1960918"/>
      </dsp:txXfrm>
    </dsp:sp>
    <dsp:sp modelId="{4581B155-42A6-4E1E-A875-D1D59DAD126A}">
      <dsp:nvSpPr>
        <dsp:cNvPr id="0" name=""/>
        <dsp:cNvSpPr/>
      </dsp:nvSpPr>
      <dsp:spPr>
        <a:xfrm>
          <a:off x="482584" y="2290184"/>
          <a:ext cx="3268197" cy="1960918"/>
        </a:xfrm>
        <a:prstGeom prst="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Effectively incorporating health literacy</a:t>
          </a:r>
          <a:endParaRPr lang="en-US" sz="3000" kern="1200" dirty="0"/>
        </a:p>
      </dsp:txBody>
      <dsp:txXfrm>
        <a:off x="482584" y="2290184"/>
        <a:ext cx="3268197" cy="1960918"/>
      </dsp:txXfrm>
    </dsp:sp>
    <dsp:sp modelId="{7287B64C-32CB-4363-BE97-C3DE15462A4E}">
      <dsp:nvSpPr>
        <dsp:cNvPr id="0" name=""/>
        <dsp:cNvSpPr/>
      </dsp:nvSpPr>
      <dsp:spPr>
        <a:xfrm>
          <a:off x="4077601" y="2290184"/>
          <a:ext cx="3268197" cy="1960918"/>
        </a:xfrm>
        <a:prstGeom prst="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Language      Access Plan </a:t>
          </a:r>
        </a:p>
      </dsp:txBody>
      <dsp:txXfrm>
        <a:off x="4077601" y="2290184"/>
        <a:ext cx="3268197" cy="19609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4DC19A-28E0-4EDB-B69E-B5CC4693DED8}" type="datetimeFigureOut">
              <a:rPr lang="en-US" smtClean="0"/>
              <a:t>6/21/2023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D76512-79C7-4DBC-9720-242547CE4A03}" type="slidenum">
              <a:rPr lang="en-US" smtClean="0"/>
              <a:t>‹#›</a:t>
            </a:fld>
            <a:endParaRPr lang="en-US"/>
          </a:p>
        </p:txBody>
      </p:sp>
    </p:spTree>
    <p:extLst>
      <p:ext uri="{BB962C8B-B14F-4D97-AF65-F5344CB8AC3E}">
        <p14:creationId xmlns:p14="http://schemas.microsoft.com/office/powerpoint/2010/main" val="1477656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5F34AE-DC8B-4FC3-9982-6F6B04AF8EF7}"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56A98-9668-44A2-A74C-3BCDCA19DB3B}" type="slidenum">
              <a:rPr lang="en-US" smtClean="0"/>
              <a:t>‹#›</a:t>
            </a:fld>
            <a:endParaRPr lang="en-US"/>
          </a:p>
        </p:txBody>
      </p:sp>
    </p:spTree>
    <p:extLst>
      <p:ext uri="{BB962C8B-B14F-4D97-AF65-F5344CB8AC3E}">
        <p14:creationId xmlns:p14="http://schemas.microsoft.com/office/powerpoint/2010/main" val="1612299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553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538255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971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tionBreak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8DAF89C-A1CE-0E41-AC12-FC5ECC713DFF}"/>
              </a:ext>
            </a:extLst>
          </p:cNvPr>
          <p:cNvSpPr/>
          <p:nvPr userDrawn="1"/>
        </p:nvSpPr>
        <p:spPr bwMode="auto">
          <a:xfrm>
            <a:off x="0" y="1363980"/>
            <a:ext cx="12192000" cy="2297430"/>
          </a:xfrm>
          <a:prstGeom prst="rect">
            <a:avLst/>
          </a:prstGeom>
          <a:solidFill>
            <a:srgbClr val="163C5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2" name="Title 1">
            <a:extLst>
              <a:ext uri="{FF2B5EF4-FFF2-40B4-BE49-F238E27FC236}">
                <a16:creationId xmlns:a16="http://schemas.microsoft.com/office/drawing/2014/main" id="{61E00378-E321-B64C-8CE7-189168C00069}"/>
              </a:ext>
            </a:extLst>
          </p:cNvPr>
          <p:cNvSpPr>
            <a:spLocks noGrp="1"/>
          </p:cNvSpPr>
          <p:nvPr>
            <p:ph type="ctrTitle"/>
          </p:nvPr>
        </p:nvSpPr>
        <p:spPr>
          <a:xfrm>
            <a:off x="1243330" y="2066927"/>
            <a:ext cx="9144000" cy="1289367"/>
          </a:xfrm>
        </p:spPr>
        <p:txBody>
          <a:bodyPr anchor="b">
            <a:normAutofit/>
          </a:bodyPr>
          <a:lstStyle>
            <a:lvl1pPr algn="l">
              <a:lnSpc>
                <a:spcPct val="100000"/>
              </a:lnSpc>
              <a:defRPr sz="44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FB9876A8-CBB4-8441-8753-BECB3EF3CEBE}"/>
              </a:ext>
            </a:extLst>
          </p:cNvPr>
          <p:cNvSpPr>
            <a:spLocks noGrp="1"/>
          </p:cNvSpPr>
          <p:nvPr>
            <p:ph type="subTitle" idx="1"/>
          </p:nvPr>
        </p:nvSpPr>
        <p:spPr>
          <a:xfrm>
            <a:off x="1243330" y="4059238"/>
            <a:ext cx="9144000" cy="512762"/>
          </a:xfrm>
        </p:spPr>
        <p:txBody>
          <a:bodyPr>
            <a:noAutofit/>
          </a:bodyPr>
          <a:lstStyle>
            <a:lvl1pPr marL="0" indent="0" algn="l">
              <a:buNone/>
              <a:defRPr sz="3200" b="1" i="0">
                <a:solidFill>
                  <a:srgbClr val="CF6E4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a:extLst>
              <a:ext uri="{FF2B5EF4-FFF2-40B4-BE49-F238E27FC236}">
                <a16:creationId xmlns:a16="http://schemas.microsoft.com/office/drawing/2014/main" id="{94157924-6782-A343-A0AA-497BB1566F43}"/>
              </a:ext>
            </a:extLst>
          </p:cNvPr>
          <p:cNvSpPr/>
          <p:nvPr userDrawn="1"/>
        </p:nvSpPr>
        <p:spPr bwMode="auto">
          <a:xfrm>
            <a:off x="-2836190" y="2711611"/>
            <a:ext cx="533400" cy="609600"/>
          </a:xfrm>
          <a:prstGeom prst="rect">
            <a:avLst/>
          </a:prstGeom>
          <a:solidFill>
            <a:srgbClr val="CF6E42"/>
          </a:solidFill>
          <a:ln w="9525" cap="flat" cmpd="sng" algn="ctr">
            <a:solidFill>
              <a:srgbClr val="CF6E4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10" name="Rectangle 9">
            <a:extLst>
              <a:ext uri="{FF2B5EF4-FFF2-40B4-BE49-F238E27FC236}">
                <a16:creationId xmlns:a16="http://schemas.microsoft.com/office/drawing/2014/main" id="{89B22CFD-48DC-7643-AD5B-F60C5F7C1C81}"/>
              </a:ext>
            </a:extLst>
          </p:cNvPr>
          <p:cNvSpPr/>
          <p:nvPr userDrawn="1"/>
        </p:nvSpPr>
        <p:spPr bwMode="auto">
          <a:xfrm>
            <a:off x="-2001800" y="3661410"/>
            <a:ext cx="533400" cy="609600"/>
          </a:xfrm>
          <a:prstGeom prst="rect">
            <a:avLst/>
          </a:prstGeom>
          <a:solidFill>
            <a:srgbClr val="163C54"/>
          </a:solidFill>
          <a:ln w="9525" cap="flat" cmpd="sng" algn="ctr">
            <a:solidFill>
              <a:srgbClr val="CF6E4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17" name="Text Placeholder 16">
            <a:extLst>
              <a:ext uri="{FF2B5EF4-FFF2-40B4-BE49-F238E27FC236}">
                <a16:creationId xmlns:a16="http://schemas.microsoft.com/office/drawing/2014/main" id="{083AD9A5-001C-A340-AD19-5143E3B49CFD}"/>
              </a:ext>
            </a:extLst>
          </p:cNvPr>
          <p:cNvSpPr>
            <a:spLocks noGrp="1"/>
          </p:cNvSpPr>
          <p:nvPr>
            <p:ph type="body" sz="quarter" idx="10" hasCustomPrompt="1"/>
          </p:nvPr>
        </p:nvSpPr>
        <p:spPr>
          <a:xfrm>
            <a:off x="1243330" y="4674870"/>
            <a:ext cx="9053195" cy="914400"/>
          </a:xfrm>
        </p:spPr>
        <p:txBody>
          <a:bodyPr>
            <a:normAutofit/>
          </a:bodyPr>
          <a:lstStyle>
            <a:lvl1pPr marL="0" indent="0">
              <a:buFontTx/>
              <a:buNone/>
              <a:defRPr sz="2400" b="0" i="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Speaker Affiliations</a:t>
            </a:r>
          </a:p>
        </p:txBody>
      </p:sp>
      <p:pic>
        <p:nvPicPr>
          <p:cNvPr id="12" name="Picture 11">
            <a:extLst>
              <a:ext uri="{FF2B5EF4-FFF2-40B4-BE49-F238E27FC236}">
                <a16:creationId xmlns:a16="http://schemas.microsoft.com/office/drawing/2014/main" id="{B9867B55-22F1-A94C-9DAA-4B431EC95035}"/>
              </a:ext>
            </a:extLst>
          </p:cNvPr>
          <p:cNvPicPr>
            <a:picLocks noChangeAspect="1"/>
          </p:cNvPicPr>
          <p:nvPr userDrawn="1"/>
        </p:nvPicPr>
        <p:blipFill rotWithShape="1">
          <a:blip r:embed="rId2"/>
          <a:srcRect l="-10250" t="-26356" r="-8554" b="-30739"/>
          <a:stretch/>
        </p:blipFill>
        <p:spPr>
          <a:xfrm>
            <a:off x="9089409" y="6187057"/>
            <a:ext cx="2859206" cy="546100"/>
          </a:xfrm>
          <a:prstGeom prst="rect">
            <a:avLst/>
          </a:prstGeom>
        </p:spPr>
      </p:pic>
      <p:sp>
        <p:nvSpPr>
          <p:cNvPr id="4" name="Rectangle 3">
            <a:extLst>
              <a:ext uri="{FF2B5EF4-FFF2-40B4-BE49-F238E27FC236}">
                <a16:creationId xmlns:a16="http://schemas.microsoft.com/office/drawing/2014/main" id="{D8A47916-90C8-B44F-A435-C5074D549E07}"/>
              </a:ext>
            </a:extLst>
          </p:cNvPr>
          <p:cNvSpPr/>
          <p:nvPr userDrawn="1"/>
        </p:nvSpPr>
        <p:spPr>
          <a:xfrm>
            <a:off x="0" y="0"/>
            <a:ext cx="12192000" cy="1469140"/>
          </a:xfrm>
          <a:prstGeom prst="rect">
            <a:avLst/>
          </a:prstGeom>
          <a:solidFill>
            <a:srgbClr val="E5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Icon&#10;&#10;Description automatically generated">
            <a:extLst>
              <a:ext uri="{FF2B5EF4-FFF2-40B4-BE49-F238E27FC236}">
                <a16:creationId xmlns:a16="http://schemas.microsoft.com/office/drawing/2014/main" id="{86713446-D43B-F94F-B734-FE86366E1AB2}"/>
              </a:ext>
            </a:extLst>
          </p:cNvPr>
          <p:cNvPicPr>
            <a:picLocks noChangeAspect="1"/>
          </p:cNvPicPr>
          <p:nvPr userDrawn="1"/>
        </p:nvPicPr>
        <p:blipFill>
          <a:blip r:embed="rId3"/>
          <a:stretch>
            <a:fillRect/>
          </a:stretch>
        </p:blipFill>
        <p:spPr>
          <a:xfrm>
            <a:off x="10046007" y="233181"/>
            <a:ext cx="1863770" cy="1863770"/>
          </a:xfrm>
          <a:prstGeom prst="rect">
            <a:avLst/>
          </a:prstGeom>
        </p:spPr>
      </p:pic>
    </p:spTree>
    <p:extLst>
      <p:ext uri="{BB962C8B-B14F-4D97-AF65-F5344CB8AC3E}">
        <p14:creationId xmlns:p14="http://schemas.microsoft.com/office/powerpoint/2010/main" val="3929080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15030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187168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206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6340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6/21/2023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5079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t>6/21/2023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150208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520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6/21/2023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95427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languageline.com/interpreting/phone" TargetMode="External"/><Relationship Id="rId2" Type="http://schemas.openxmlformats.org/officeDocument/2006/relationships/hyperlink" Target="http://www.cpca.org/" TargetMode="External"/><Relationship Id="rId1" Type="http://schemas.openxmlformats.org/officeDocument/2006/relationships/slideLayout" Target="../slideLayouts/slideLayout7.xml"/><Relationship Id="rId6" Type="http://schemas.openxmlformats.org/officeDocument/2006/relationships/hyperlink" Target="http://www.lep.gov/guidance/guidance_index.html" TargetMode="External"/><Relationship Id="rId5" Type="http://schemas.openxmlformats.org/officeDocument/2006/relationships/hyperlink" Target="http://www.migrationpolicy.org/" TargetMode="External"/><Relationship Id="rId4" Type="http://schemas.openxmlformats.org/officeDocument/2006/relationships/hyperlink" Target="https://www.lep.gov/"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www.healthliteracysolutions.org/"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Effective Health literacy Strategies to Help CHWs Successfully Engage Limited English Proficient (LEP) Patients</a:t>
            </a:r>
          </a:p>
        </p:txBody>
      </p:sp>
      <p:sp>
        <p:nvSpPr>
          <p:cNvPr id="3" name="Subtitle 2"/>
          <p:cNvSpPr>
            <a:spLocks noGrp="1"/>
          </p:cNvSpPr>
          <p:nvPr>
            <p:ph type="subTitle" idx="1"/>
          </p:nvPr>
        </p:nvSpPr>
        <p:spPr>
          <a:xfrm>
            <a:off x="1507067" y="5197152"/>
            <a:ext cx="6582574" cy="718456"/>
          </a:xfrm>
        </p:spPr>
        <p:txBody>
          <a:bodyPr>
            <a:normAutofit fontScale="32500" lnSpcReduction="20000"/>
          </a:bodyPr>
          <a:lstStyle/>
          <a:p>
            <a:r>
              <a:rPr lang="en-US" dirty="0"/>
              <a:t>Presented </a:t>
            </a:r>
          </a:p>
          <a:p>
            <a:r>
              <a:rPr lang="en-US" dirty="0"/>
              <a:t>Belinda Gonzalez Hampton, MBA, CHW, CHWI (Texas)</a:t>
            </a:r>
          </a:p>
          <a:p>
            <a:r>
              <a:rPr lang="en-US" dirty="0"/>
              <a:t>Community Engagement Liaison, Texas Association of Charitable Clinics </a:t>
            </a:r>
          </a:p>
        </p:txBody>
      </p:sp>
    </p:spTree>
    <p:extLst>
      <p:ext uri="{BB962C8B-B14F-4D97-AF65-F5344CB8AC3E}">
        <p14:creationId xmlns:p14="http://schemas.microsoft.com/office/powerpoint/2010/main" val="1722479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Characteristics of LEP Populations</a:t>
            </a:r>
          </a:p>
        </p:txBody>
      </p:sp>
      <p:sp>
        <p:nvSpPr>
          <p:cNvPr id="3" name="Content Placeholder 2"/>
          <p:cNvSpPr>
            <a:spLocks noGrp="1"/>
          </p:cNvSpPr>
          <p:nvPr>
            <p:ph idx="1"/>
          </p:nvPr>
        </p:nvSpPr>
        <p:spPr/>
        <p:txBody>
          <a:bodyPr>
            <a:normAutofit/>
          </a:bodyPr>
          <a:lstStyle/>
          <a:p>
            <a:r>
              <a:rPr lang="en-US" dirty="0"/>
              <a:t>Low Income </a:t>
            </a:r>
          </a:p>
          <a:p>
            <a:r>
              <a:rPr lang="en-US" dirty="0"/>
              <a:t>No insurance or under-insured</a:t>
            </a:r>
          </a:p>
          <a:p>
            <a:r>
              <a:rPr lang="en-US" dirty="0"/>
              <a:t>Poor reading skills ( low literacy even in native language) </a:t>
            </a:r>
          </a:p>
          <a:p>
            <a:r>
              <a:rPr lang="en-US" dirty="0"/>
              <a:t>Hard-working in low-paying high risk jobs </a:t>
            </a:r>
          </a:p>
          <a:p>
            <a:r>
              <a:rPr lang="en-US" dirty="0"/>
              <a:t>Private</a:t>
            </a:r>
          </a:p>
          <a:p>
            <a:r>
              <a:rPr lang="en-US" dirty="0"/>
              <a:t>High rates of chronic disease</a:t>
            </a:r>
          </a:p>
          <a:p>
            <a:r>
              <a:rPr lang="en-US" dirty="0"/>
              <a:t>Social networks are close-knit  ( church, neighbors, family) </a:t>
            </a:r>
          </a:p>
          <a:p>
            <a:r>
              <a:rPr lang="en-US" dirty="0"/>
              <a:t>Emergency room is closes medical alternative </a:t>
            </a:r>
          </a:p>
        </p:txBody>
      </p:sp>
    </p:spTree>
    <p:extLst>
      <p:ext uri="{BB962C8B-B14F-4D97-AF65-F5344CB8AC3E}">
        <p14:creationId xmlns:p14="http://schemas.microsoft.com/office/powerpoint/2010/main" val="1084122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Referral Sources for CHW’s </a:t>
            </a:r>
          </a:p>
        </p:txBody>
      </p:sp>
      <p:sp>
        <p:nvSpPr>
          <p:cNvPr id="3" name="Content Placeholder 2"/>
          <p:cNvSpPr>
            <a:spLocks noGrp="1"/>
          </p:cNvSpPr>
          <p:nvPr>
            <p:ph idx="1"/>
          </p:nvPr>
        </p:nvSpPr>
        <p:spPr/>
        <p:txBody>
          <a:bodyPr>
            <a:normAutofit fontScale="85000" lnSpcReduction="20000"/>
          </a:bodyPr>
          <a:lstStyle/>
          <a:p>
            <a:endParaRPr lang="en-US" dirty="0"/>
          </a:p>
          <a:p>
            <a:r>
              <a:rPr lang="en-US" dirty="0"/>
              <a:t>Charitable Clinics</a:t>
            </a:r>
          </a:p>
          <a:p>
            <a:r>
              <a:rPr lang="en-US" dirty="0"/>
              <a:t>County hospitals</a:t>
            </a:r>
          </a:p>
          <a:p>
            <a:r>
              <a:rPr lang="en-US" dirty="0"/>
              <a:t>Neighborhood clinics</a:t>
            </a:r>
          </a:p>
          <a:p>
            <a:r>
              <a:rPr lang="en-US" dirty="0"/>
              <a:t>Schools</a:t>
            </a:r>
          </a:p>
          <a:p>
            <a:r>
              <a:rPr lang="en-US" dirty="0"/>
              <a:t>Community Centers </a:t>
            </a:r>
          </a:p>
          <a:p>
            <a:r>
              <a:rPr lang="en-US" dirty="0"/>
              <a:t>Church health clinics</a:t>
            </a:r>
          </a:p>
          <a:p>
            <a:r>
              <a:rPr lang="en-US" dirty="0"/>
              <a:t>Homeless shelters</a:t>
            </a:r>
          </a:p>
          <a:p>
            <a:r>
              <a:rPr lang="en-US" dirty="0"/>
              <a:t>Refugee or re-settlement centers </a:t>
            </a:r>
          </a:p>
          <a:p>
            <a:r>
              <a:rPr lang="en-US" dirty="0"/>
              <a:t>Private doctors/medical centers (rare)</a:t>
            </a:r>
          </a:p>
          <a:p>
            <a:r>
              <a:rPr lang="en-US" dirty="0"/>
              <a:t>Other health providers (public health, immunization events, etc. )</a:t>
            </a:r>
          </a:p>
        </p:txBody>
      </p:sp>
    </p:spTree>
    <p:extLst>
      <p:ext uri="{BB962C8B-B14F-4D97-AF65-F5344CB8AC3E}">
        <p14:creationId xmlns:p14="http://schemas.microsoft.com/office/powerpoint/2010/main" val="3475702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9877" y="289250"/>
            <a:ext cx="10990743" cy="6307494"/>
          </a:xfrm>
          <a:prstGeom prst="rect">
            <a:avLst/>
          </a:prstGeom>
        </p:spPr>
      </p:pic>
      <p:sp>
        <p:nvSpPr>
          <p:cNvPr id="3" name="TextBox 2"/>
          <p:cNvSpPr txBox="1"/>
          <p:nvPr/>
        </p:nvSpPr>
        <p:spPr>
          <a:xfrm>
            <a:off x="3648269" y="3993502"/>
            <a:ext cx="4142792" cy="1200329"/>
          </a:xfrm>
          <a:prstGeom prst="rect">
            <a:avLst/>
          </a:prstGeom>
          <a:noFill/>
        </p:spPr>
        <p:txBody>
          <a:bodyPr wrap="square" rtlCol="0">
            <a:spAutoFit/>
          </a:bodyPr>
          <a:lstStyle/>
          <a:p>
            <a:pPr algn="ctr"/>
            <a:r>
              <a:rPr lang="en-US" sz="3600" b="1" dirty="0">
                <a:solidFill>
                  <a:srgbClr val="FF0000"/>
                </a:solidFill>
                <a:latin typeface="Arial Black" panose="020B0A04020102020204" pitchFamily="34" charset="0"/>
              </a:rPr>
              <a:t>Community Health Worker! </a:t>
            </a:r>
          </a:p>
        </p:txBody>
      </p:sp>
    </p:spTree>
    <p:extLst>
      <p:ext uri="{BB962C8B-B14F-4D97-AF65-F5344CB8AC3E}">
        <p14:creationId xmlns:p14="http://schemas.microsoft.com/office/powerpoint/2010/main" val="3430220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Services from CHW’s</a:t>
            </a:r>
          </a:p>
        </p:txBody>
      </p:sp>
      <p:sp>
        <p:nvSpPr>
          <p:cNvPr id="3" name="Content Placeholder 2"/>
          <p:cNvSpPr>
            <a:spLocks noGrp="1"/>
          </p:cNvSpPr>
          <p:nvPr>
            <p:ph idx="1"/>
          </p:nvPr>
        </p:nvSpPr>
        <p:spPr/>
        <p:txBody>
          <a:bodyPr>
            <a:normAutofit/>
          </a:bodyPr>
          <a:lstStyle/>
          <a:p>
            <a:r>
              <a:rPr lang="en-US" sz="4400" dirty="0"/>
              <a:t>Language translations</a:t>
            </a:r>
          </a:p>
          <a:p>
            <a:r>
              <a:rPr lang="en-US" sz="4400" dirty="0"/>
              <a:t>Medication explanation</a:t>
            </a:r>
          </a:p>
          <a:p>
            <a:r>
              <a:rPr lang="en-US" sz="4400" dirty="0"/>
              <a:t>Transportation</a:t>
            </a:r>
          </a:p>
          <a:p>
            <a:r>
              <a:rPr lang="en-US" sz="4400" dirty="0"/>
              <a:t>All other needs</a:t>
            </a:r>
          </a:p>
        </p:txBody>
      </p:sp>
    </p:spTree>
    <p:extLst>
      <p:ext uri="{BB962C8B-B14F-4D97-AF65-F5344CB8AC3E}">
        <p14:creationId xmlns:p14="http://schemas.microsoft.com/office/powerpoint/2010/main" val="1470890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Health Literacy begin with LEP?</a:t>
            </a:r>
          </a:p>
        </p:txBody>
      </p:sp>
      <p:sp>
        <p:nvSpPr>
          <p:cNvPr id="3" name="Content Placeholder 2"/>
          <p:cNvSpPr>
            <a:spLocks noGrp="1"/>
          </p:cNvSpPr>
          <p:nvPr>
            <p:ph idx="1"/>
          </p:nvPr>
        </p:nvSpPr>
        <p:spPr/>
        <p:txBody>
          <a:bodyPr>
            <a:normAutofit/>
          </a:bodyPr>
          <a:lstStyle/>
          <a:p>
            <a:r>
              <a:rPr lang="en-US" sz="5400" dirty="0"/>
              <a:t>Health literacy is whatever it takes to communicate effectively with the patient about their health condition, needs, medication, resources, </a:t>
            </a:r>
            <a:r>
              <a:rPr lang="en-US" sz="5400" dirty="0" err="1"/>
              <a:t>etc</a:t>
            </a:r>
            <a:r>
              <a:rPr lang="en-US" sz="5400" dirty="0"/>
              <a:t>!  </a:t>
            </a:r>
          </a:p>
        </p:txBody>
      </p:sp>
    </p:spTree>
    <p:extLst>
      <p:ext uri="{BB962C8B-B14F-4D97-AF65-F5344CB8AC3E}">
        <p14:creationId xmlns:p14="http://schemas.microsoft.com/office/powerpoint/2010/main" val="3051327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40113" y="1306513"/>
            <a:ext cx="8751887" cy="4805362"/>
          </a:xfrm>
        </p:spPr>
        <p:txBody>
          <a:bodyPr>
            <a:normAutofit fontScale="90000"/>
          </a:bodyPr>
          <a:lstStyle/>
          <a:p>
            <a:pPr algn="ctr"/>
            <a:r>
              <a:rPr lang="en-US" sz="6600" dirty="0"/>
              <a:t>Communication must be: clear</a:t>
            </a:r>
            <a:br>
              <a:rPr lang="en-US" sz="6600" dirty="0"/>
            </a:br>
            <a:r>
              <a:rPr lang="en-US" sz="6600" dirty="0"/>
              <a:t>concise</a:t>
            </a:r>
            <a:br>
              <a:rPr lang="en-US" sz="6600" dirty="0"/>
            </a:br>
            <a:r>
              <a:rPr lang="en-US" sz="6600" dirty="0"/>
              <a:t>true</a:t>
            </a:r>
            <a:br>
              <a:rPr lang="en-US" sz="6600" dirty="0"/>
            </a:br>
            <a:r>
              <a:rPr lang="en-US" sz="6600" dirty="0"/>
              <a:t>easy to understand (simple, not dumb) </a:t>
            </a:r>
          </a:p>
        </p:txBody>
      </p:sp>
      <p:sp>
        <p:nvSpPr>
          <p:cNvPr id="3" name="Content Placeholder 2"/>
          <p:cNvSpPr>
            <a:spLocks noGrp="1"/>
          </p:cNvSpPr>
          <p:nvPr>
            <p:ph idx="4294967295"/>
          </p:nvPr>
        </p:nvSpPr>
        <p:spPr>
          <a:xfrm>
            <a:off x="0" y="1958975"/>
            <a:ext cx="9480550" cy="4217988"/>
          </a:xfrm>
        </p:spPr>
        <p:txBody>
          <a:bodyPr/>
          <a:lstStyle/>
          <a:p>
            <a:endParaRPr lang="en-US" dirty="0"/>
          </a:p>
          <a:p>
            <a:pPr marL="0" indent="0" algn="ctr">
              <a:buNone/>
            </a:pPr>
            <a:endParaRPr lang="en-US" dirty="0"/>
          </a:p>
        </p:txBody>
      </p:sp>
    </p:spTree>
    <p:extLst>
      <p:ext uri="{BB962C8B-B14F-4D97-AF65-F5344CB8AC3E}">
        <p14:creationId xmlns:p14="http://schemas.microsoft.com/office/powerpoint/2010/main" val="578781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7784" y="1247368"/>
            <a:ext cx="2412936" cy="1710436"/>
          </a:xfrm>
          <a:prstGeom prst="rect">
            <a:avLst/>
          </a:prstGeom>
        </p:spPr>
      </p:pic>
      <p:pic>
        <p:nvPicPr>
          <p:cNvPr id="2050" name="Picture 2" descr="Cooking Classes: What to Expect | Guide &amp; FAQs • The Gist by Group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915" y="3657598"/>
            <a:ext cx="2861388" cy="17168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ll Bottle Label Images – Browse 19,614 Stock Photos, Vectors, and Video |  Adobe 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326" y="4124130"/>
            <a:ext cx="2715208" cy="18101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5463133" y="1558212"/>
            <a:ext cx="3026238" cy="2015412"/>
          </a:xfrm>
          <a:prstGeom prst="rect">
            <a:avLst/>
          </a:prstGeom>
        </p:spPr>
      </p:pic>
      <p:pic>
        <p:nvPicPr>
          <p:cNvPr id="4" name="Picture 3"/>
          <p:cNvPicPr>
            <a:picLocks noChangeAspect="1"/>
          </p:cNvPicPr>
          <p:nvPr/>
        </p:nvPicPr>
        <p:blipFill>
          <a:blip r:embed="rId6"/>
          <a:stretch>
            <a:fillRect/>
          </a:stretch>
        </p:blipFill>
        <p:spPr>
          <a:xfrm>
            <a:off x="7691016" y="3928188"/>
            <a:ext cx="3393144" cy="2472612"/>
          </a:xfrm>
          <a:prstGeom prst="rect">
            <a:avLst/>
          </a:prstGeom>
        </p:spPr>
      </p:pic>
      <p:sp>
        <p:nvSpPr>
          <p:cNvPr id="7" name="TextBox 6"/>
          <p:cNvSpPr txBox="1"/>
          <p:nvPr/>
        </p:nvSpPr>
        <p:spPr>
          <a:xfrm>
            <a:off x="3284377" y="494522"/>
            <a:ext cx="5458408" cy="646331"/>
          </a:xfrm>
          <a:prstGeom prst="rect">
            <a:avLst/>
          </a:prstGeom>
          <a:noFill/>
        </p:spPr>
        <p:txBody>
          <a:bodyPr wrap="square" rtlCol="0">
            <a:spAutoFit/>
          </a:bodyPr>
          <a:lstStyle/>
          <a:p>
            <a:r>
              <a:rPr lang="en-US" sz="3600" dirty="0"/>
              <a:t>Health Literacy in ACTION</a:t>
            </a:r>
          </a:p>
        </p:txBody>
      </p:sp>
    </p:spTree>
    <p:extLst>
      <p:ext uri="{BB962C8B-B14F-4D97-AF65-F5344CB8AC3E}">
        <p14:creationId xmlns:p14="http://schemas.microsoft.com/office/powerpoint/2010/main" val="1007761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CHW  Successful strategies with LEP populations </a:t>
            </a:r>
          </a:p>
        </p:txBody>
      </p:sp>
      <p:sp>
        <p:nvSpPr>
          <p:cNvPr id="3" name="Content Placeholder 2"/>
          <p:cNvSpPr>
            <a:spLocks noGrp="1"/>
          </p:cNvSpPr>
          <p:nvPr>
            <p:ph idx="1"/>
          </p:nvPr>
        </p:nvSpPr>
        <p:spPr>
          <a:xfrm>
            <a:off x="838200" y="1278294"/>
            <a:ext cx="10515600" cy="4898669"/>
          </a:xfrm>
        </p:spPr>
        <p:txBody>
          <a:bodyPr/>
          <a:lstStyle/>
          <a:p>
            <a:endParaRPr lang="en-US" dirty="0"/>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749217084"/>
              </p:ext>
            </p:extLst>
          </p:nvPr>
        </p:nvGraphicFramePr>
        <p:xfrm>
          <a:off x="2155371" y="1884783"/>
          <a:ext cx="7828384" cy="4253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5496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Evaluation of our Strategies </a:t>
            </a:r>
          </a:p>
        </p:txBody>
      </p:sp>
      <p:sp>
        <p:nvSpPr>
          <p:cNvPr id="3" name="Content Placeholder 2"/>
          <p:cNvSpPr>
            <a:spLocks noGrp="1"/>
          </p:cNvSpPr>
          <p:nvPr>
            <p:ph idx="1"/>
          </p:nvPr>
        </p:nvSpPr>
        <p:spPr/>
        <p:txBody>
          <a:bodyPr/>
          <a:lstStyle/>
          <a:p>
            <a:r>
              <a:rPr lang="en-US" dirty="0"/>
              <a:t> Preparation ( know as much about your patient and family as you can) </a:t>
            </a:r>
          </a:p>
          <a:p>
            <a:r>
              <a:rPr lang="en-US" dirty="0"/>
              <a:t>Check your culture</a:t>
            </a:r>
          </a:p>
          <a:p>
            <a:r>
              <a:rPr lang="en-US" dirty="0"/>
              <a:t>Materials ( written, pictures,)</a:t>
            </a:r>
          </a:p>
          <a:p>
            <a:r>
              <a:rPr lang="en-US" dirty="0"/>
              <a:t>Resources</a:t>
            </a:r>
          </a:p>
          <a:p>
            <a:r>
              <a:rPr lang="en-US" dirty="0"/>
              <a:t>Teach-back</a:t>
            </a:r>
          </a:p>
          <a:p>
            <a:r>
              <a:rPr lang="en-US" dirty="0"/>
              <a:t>Follow-through</a:t>
            </a:r>
          </a:p>
          <a:p>
            <a:r>
              <a:rPr lang="en-US" dirty="0"/>
              <a:t>Evaluation together with patient ( after intervention or every few weeks) </a:t>
            </a:r>
          </a:p>
        </p:txBody>
      </p:sp>
    </p:spTree>
    <p:extLst>
      <p:ext uri="{BB962C8B-B14F-4D97-AF65-F5344CB8AC3E}">
        <p14:creationId xmlns:p14="http://schemas.microsoft.com/office/powerpoint/2010/main" val="702133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Case Example ( need a volunteer)  </a:t>
            </a:r>
          </a:p>
        </p:txBody>
      </p:sp>
      <p:sp>
        <p:nvSpPr>
          <p:cNvPr id="3" name="Content Placeholder 2"/>
          <p:cNvSpPr>
            <a:spLocks noGrp="1"/>
          </p:cNvSpPr>
          <p:nvPr>
            <p:ph idx="1"/>
          </p:nvPr>
        </p:nvSpPr>
        <p:spPr/>
        <p:txBody>
          <a:bodyPr/>
          <a:lstStyle/>
          <a:p>
            <a:endParaRPr lang="en-US" dirty="0"/>
          </a:p>
          <a:p>
            <a:r>
              <a:rPr lang="en-US" dirty="0" err="1"/>
              <a:t>Hortencia</a:t>
            </a:r>
            <a:r>
              <a:rPr lang="en-US" dirty="0"/>
              <a:t>, is a 74 year-old Hispanic LEP female.  She lives with her four grand-children, oldest is 15.  She has high blood pressure but does not take her medicine regularly because it makes her feel bad.  She does not tell the doctor this information.  She has been missing doctor visits.  The clinic sends the CHW out to visit.  </a:t>
            </a:r>
            <a:r>
              <a:rPr lang="en-US" dirty="0" err="1"/>
              <a:t>Hortencia</a:t>
            </a:r>
            <a:r>
              <a:rPr lang="en-US" dirty="0"/>
              <a:t> has broken her arm, when she got dizzy and fell.  What does a CHW do to help, and ensure help continues.  There are both health literacy issues and LEP issues. </a:t>
            </a:r>
          </a:p>
        </p:txBody>
      </p:sp>
    </p:spTree>
    <p:extLst>
      <p:ext uri="{BB962C8B-B14F-4D97-AF65-F5344CB8AC3E}">
        <p14:creationId xmlns:p14="http://schemas.microsoft.com/office/powerpoint/2010/main" val="259418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FE3E-DF47-074B-9940-8E6072901F9E}"/>
              </a:ext>
            </a:extLst>
          </p:cNvPr>
          <p:cNvSpPr>
            <a:spLocks noGrp="1"/>
          </p:cNvSpPr>
          <p:nvPr>
            <p:ph type="title"/>
          </p:nvPr>
        </p:nvSpPr>
        <p:spPr>
          <a:xfrm>
            <a:off x="647701" y="286603"/>
            <a:ext cx="10507979" cy="1450757"/>
          </a:xfrm>
        </p:spPr>
        <p:txBody>
          <a:bodyPr/>
          <a:lstStyle/>
          <a:p>
            <a:r>
              <a:rPr lang="en-US" dirty="0"/>
              <a:t>Housekeeping</a:t>
            </a:r>
          </a:p>
        </p:txBody>
      </p:sp>
      <p:sp>
        <p:nvSpPr>
          <p:cNvPr id="3" name="Content Placeholder 2">
            <a:extLst>
              <a:ext uri="{FF2B5EF4-FFF2-40B4-BE49-F238E27FC236}">
                <a16:creationId xmlns:a16="http://schemas.microsoft.com/office/drawing/2014/main" id="{002F8F19-9A98-7F42-B330-D2267BD91F07}"/>
              </a:ext>
            </a:extLst>
          </p:cNvPr>
          <p:cNvSpPr>
            <a:spLocks noGrp="1"/>
          </p:cNvSpPr>
          <p:nvPr>
            <p:ph idx="1"/>
          </p:nvPr>
        </p:nvSpPr>
        <p:spPr>
          <a:xfrm>
            <a:off x="647701" y="1758951"/>
            <a:ext cx="10670140" cy="2513012"/>
          </a:xfrm>
        </p:spPr>
        <p:txBody>
          <a:bodyPr>
            <a:normAutofit/>
          </a:bodyPr>
          <a:lstStyle/>
          <a:p>
            <a:r>
              <a:rPr lang="en-US" sz="2400" b="1" dirty="0"/>
              <a:t>All attendees will be muted </a:t>
            </a:r>
            <a:r>
              <a:rPr lang="en-US" sz="2400" dirty="0"/>
              <a:t>during the webinar  </a:t>
            </a:r>
          </a:p>
          <a:p>
            <a:r>
              <a:rPr lang="en-US" sz="2400" b="1" dirty="0"/>
              <a:t>Ask questions </a:t>
            </a:r>
            <a:r>
              <a:rPr lang="en-US" sz="2400" dirty="0"/>
              <a:t>using the Question &amp; Answer (Q&amp;A) feature</a:t>
            </a:r>
          </a:p>
          <a:p>
            <a:r>
              <a:rPr lang="en-US" sz="2400" b="1" dirty="0"/>
              <a:t>The webinar will be recorded and posted </a:t>
            </a:r>
            <a:r>
              <a:rPr lang="en-US" sz="2400" dirty="0"/>
              <a:t>in the Health Literacy Solutions Center webinar archives</a:t>
            </a:r>
          </a:p>
        </p:txBody>
      </p:sp>
      <p:sp>
        <p:nvSpPr>
          <p:cNvPr id="5" name="TextBox 4"/>
          <p:cNvSpPr txBox="1"/>
          <p:nvPr/>
        </p:nvSpPr>
        <p:spPr>
          <a:xfrm>
            <a:off x="647701" y="4732782"/>
            <a:ext cx="10702377" cy="1477327"/>
          </a:xfrm>
          <a:prstGeom prst="rect">
            <a:avLst/>
          </a:prstGeom>
          <a:noFill/>
          <a:ln w="19050">
            <a:noFill/>
          </a:ln>
        </p:spPr>
        <p:txBody>
          <a:bodyPr wrap="square" rtlCol="0">
            <a:spAutoFit/>
          </a:bodyPr>
          <a:lstStyle/>
          <a:p>
            <a:r>
              <a:rPr lang="en-US" sz="2400" b="1" dirty="0">
                <a:solidFill>
                  <a:srgbClr val="173B53"/>
                </a:solidFill>
              </a:rPr>
              <a:t>Following the webinar, you will receive an email containing a link to a brief online evaluation</a:t>
            </a:r>
            <a:r>
              <a:rPr lang="en-US" sz="2400" dirty="0">
                <a:solidFill>
                  <a:srgbClr val="173B53"/>
                </a:solidFill>
              </a:rPr>
              <a:t>. If you are requesting continuing education (CE) credits, you must submit an evaluation in order to receive your CE certificate.</a:t>
            </a:r>
          </a:p>
          <a:p>
            <a:endParaRPr lang="en-US" dirty="0"/>
          </a:p>
        </p:txBody>
      </p:sp>
      <p:cxnSp>
        <p:nvCxnSpPr>
          <p:cNvPr id="7" name="Straight Connector 6"/>
          <p:cNvCxnSpPr/>
          <p:nvPr/>
        </p:nvCxnSpPr>
        <p:spPr>
          <a:xfrm>
            <a:off x="647701" y="4586275"/>
            <a:ext cx="10858500" cy="0"/>
          </a:xfrm>
          <a:prstGeom prst="line">
            <a:avLst/>
          </a:prstGeom>
          <a:ln w="9525">
            <a:solidFill>
              <a:srgbClr val="A62D2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2745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Success Measures for our Journey as CHW’s</a:t>
            </a:r>
          </a:p>
        </p:txBody>
      </p:sp>
      <p:sp>
        <p:nvSpPr>
          <p:cNvPr id="3" name="Content Placeholder 2"/>
          <p:cNvSpPr>
            <a:spLocks noGrp="1"/>
          </p:cNvSpPr>
          <p:nvPr>
            <p:ph idx="1"/>
          </p:nvPr>
        </p:nvSpPr>
        <p:spPr/>
        <p:txBody>
          <a:bodyPr/>
          <a:lstStyle/>
          <a:p>
            <a:r>
              <a:rPr lang="en-US" dirty="0"/>
              <a:t>Share Ideas</a:t>
            </a:r>
          </a:p>
          <a:p>
            <a:r>
              <a:rPr lang="en-US" dirty="0"/>
              <a:t>Have a Support group</a:t>
            </a:r>
          </a:p>
          <a:p>
            <a:r>
              <a:rPr lang="en-US" dirty="0"/>
              <a:t>Honor your purpose. Write a personal mission statement.</a:t>
            </a:r>
          </a:p>
          <a:p>
            <a:r>
              <a:rPr lang="en-US" dirty="0"/>
              <a:t>Teach others</a:t>
            </a:r>
          </a:p>
          <a:p>
            <a:r>
              <a:rPr lang="en-US" dirty="0"/>
              <a:t>Professional development</a:t>
            </a:r>
          </a:p>
          <a:p>
            <a:r>
              <a:rPr lang="en-US" dirty="0"/>
              <a:t>Stay current with all relevant information! </a:t>
            </a:r>
          </a:p>
        </p:txBody>
      </p:sp>
    </p:spTree>
    <p:extLst>
      <p:ext uri="{BB962C8B-B14F-4D97-AF65-F5344CB8AC3E}">
        <p14:creationId xmlns:p14="http://schemas.microsoft.com/office/powerpoint/2010/main" val="1985066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40564" y="325867"/>
            <a:ext cx="5551714" cy="6206266"/>
          </a:xfrm>
          <a:prstGeom prst="rect">
            <a:avLst/>
          </a:prstGeom>
        </p:spPr>
      </p:pic>
    </p:spTree>
    <p:extLst>
      <p:ext uri="{BB962C8B-B14F-4D97-AF65-F5344CB8AC3E}">
        <p14:creationId xmlns:p14="http://schemas.microsoft.com/office/powerpoint/2010/main" val="858957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0302" y="1119673"/>
            <a:ext cx="8910734" cy="5529719"/>
          </a:xfrm>
          <a:prstGeom prst="rect">
            <a:avLst/>
          </a:prstGeom>
        </p:spPr>
        <p:txBody>
          <a:bodyPr wrap="square">
            <a:spAutoFit/>
          </a:bodyPr>
          <a:lstStyle/>
          <a:p>
            <a:pPr marL="0" lvl="2" indent="0">
              <a:lnSpc>
                <a:spcPct val="90000"/>
              </a:lnSpc>
              <a:spcBef>
                <a:spcPts val="350"/>
              </a:spcBef>
              <a:buClr>
                <a:schemeClr val="accent1"/>
              </a:buClr>
              <a:buSzPct val="125000"/>
              <a:buNone/>
            </a:pPr>
            <a:r>
              <a:rPr lang="en-US" sz="2000" dirty="0"/>
              <a:t>California Primary Care Association-Providing Health Care to Limited English Speaking (LEP) Patients  </a:t>
            </a:r>
          </a:p>
          <a:p>
            <a:pPr marL="0" lvl="2" indent="0">
              <a:lnSpc>
                <a:spcPct val="90000"/>
              </a:lnSpc>
              <a:spcBef>
                <a:spcPts val="350"/>
              </a:spcBef>
              <a:buClr>
                <a:schemeClr val="accent1"/>
              </a:buClr>
              <a:buSzPct val="125000"/>
              <a:buNone/>
            </a:pPr>
            <a:r>
              <a:rPr lang="en-US" sz="2000" dirty="0">
                <a:hlinkClick r:id="rId2"/>
              </a:rPr>
              <a:t>http://www.cpca.org/</a:t>
            </a:r>
            <a:r>
              <a:rPr lang="en-US" sz="2000" dirty="0"/>
              <a:t>  </a:t>
            </a:r>
          </a:p>
          <a:p>
            <a:pPr marL="0" lvl="2" indent="0">
              <a:lnSpc>
                <a:spcPct val="90000"/>
              </a:lnSpc>
              <a:spcBef>
                <a:spcPts val="350"/>
              </a:spcBef>
              <a:buClr>
                <a:schemeClr val="accent1"/>
              </a:buClr>
              <a:buSzPct val="125000"/>
              <a:buNone/>
            </a:pPr>
            <a:endParaRPr lang="en-US" sz="2000" dirty="0"/>
          </a:p>
          <a:p>
            <a:pPr marL="0" lvl="2" indent="0">
              <a:lnSpc>
                <a:spcPct val="90000"/>
              </a:lnSpc>
              <a:spcBef>
                <a:spcPts val="350"/>
              </a:spcBef>
              <a:buClr>
                <a:schemeClr val="accent1"/>
              </a:buClr>
              <a:buSzPct val="125000"/>
              <a:buNone/>
            </a:pPr>
            <a:endParaRPr lang="en-US" sz="2000" dirty="0"/>
          </a:p>
          <a:p>
            <a:pPr marL="0" lvl="2" indent="0">
              <a:lnSpc>
                <a:spcPct val="90000"/>
              </a:lnSpc>
              <a:spcBef>
                <a:spcPts val="350"/>
              </a:spcBef>
              <a:buClr>
                <a:schemeClr val="accent1"/>
              </a:buClr>
              <a:buSzPct val="125000"/>
              <a:buNone/>
            </a:pPr>
            <a:r>
              <a:rPr lang="en-US" sz="2000" dirty="0"/>
              <a:t>Language Line Interpreting – Professional On-Demand Phone Interpreting </a:t>
            </a:r>
          </a:p>
          <a:p>
            <a:pPr marL="0" lvl="2" indent="0">
              <a:lnSpc>
                <a:spcPct val="90000"/>
              </a:lnSpc>
              <a:spcBef>
                <a:spcPts val="350"/>
              </a:spcBef>
              <a:buClr>
                <a:schemeClr val="accent1"/>
              </a:buClr>
              <a:buSzPct val="125000"/>
              <a:buNone/>
            </a:pPr>
            <a:r>
              <a:rPr lang="en-US" sz="2000" dirty="0">
                <a:hlinkClick r:id="rId3"/>
              </a:rPr>
              <a:t>https://www.languageline.com/interpreting/phone</a:t>
            </a:r>
            <a:endParaRPr lang="en-US" sz="2000" dirty="0"/>
          </a:p>
          <a:p>
            <a:pPr marL="0" lvl="2" indent="0">
              <a:lnSpc>
                <a:spcPct val="90000"/>
              </a:lnSpc>
              <a:spcBef>
                <a:spcPts val="350"/>
              </a:spcBef>
              <a:buClr>
                <a:schemeClr val="accent1"/>
              </a:buClr>
              <a:buSzPct val="125000"/>
              <a:buNone/>
            </a:pPr>
            <a:endParaRPr lang="en-US" sz="2000" dirty="0"/>
          </a:p>
          <a:p>
            <a:pPr marL="0" lvl="2" indent="0">
              <a:lnSpc>
                <a:spcPct val="90000"/>
              </a:lnSpc>
              <a:spcBef>
                <a:spcPts val="350"/>
              </a:spcBef>
              <a:buClr>
                <a:schemeClr val="accent1"/>
              </a:buClr>
              <a:buSzPct val="125000"/>
              <a:buNone/>
            </a:pPr>
            <a:r>
              <a:rPr lang="en-US" sz="2000" dirty="0"/>
              <a:t>Limited English Proficiency (LEP) A Federal Interagency Website</a:t>
            </a:r>
          </a:p>
          <a:p>
            <a:pPr marL="0" lvl="2" indent="0">
              <a:lnSpc>
                <a:spcPct val="90000"/>
              </a:lnSpc>
              <a:spcBef>
                <a:spcPts val="350"/>
              </a:spcBef>
              <a:buClr>
                <a:schemeClr val="accent1"/>
              </a:buClr>
              <a:buSzPct val="125000"/>
              <a:buNone/>
            </a:pPr>
            <a:r>
              <a:rPr lang="en-US" sz="2000" dirty="0">
                <a:hlinkClick r:id="rId4"/>
              </a:rPr>
              <a:t>https://www.lep.gov/</a:t>
            </a:r>
            <a:r>
              <a:rPr lang="en-US" sz="2000" dirty="0"/>
              <a:t> </a:t>
            </a:r>
          </a:p>
          <a:p>
            <a:pPr marL="0" lvl="2" indent="0">
              <a:lnSpc>
                <a:spcPct val="90000"/>
              </a:lnSpc>
              <a:spcBef>
                <a:spcPts val="350"/>
              </a:spcBef>
              <a:buClr>
                <a:schemeClr val="accent1"/>
              </a:buClr>
              <a:buSzPct val="125000"/>
              <a:buNone/>
            </a:pPr>
            <a:endParaRPr lang="en-US" sz="2000" dirty="0"/>
          </a:p>
          <a:p>
            <a:pPr marL="0" lvl="2" indent="0">
              <a:lnSpc>
                <a:spcPct val="90000"/>
              </a:lnSpc>
              <a:spcBef>
                <a:spcPts val="350"/>
              </a:spcBef>
              <a:buClr>
                <a:schemeClr val="accent1"/>
              </a:buClr>
              <a:buSzPct val="125000"/>
              <a:buNone/>
            </a:pPr>
            <a:r>
              <a:rPr lang="en-US" sz="2000" dirty="0"/>
              <a:t>Migration Policy Institute </a:t>
            </a:r>
          </a:p>
          <a:p>
            <a:pPr marL="0" lvl="2" indent="0">
              <a:lnSpc>
                <a:spcPct val="90000"/>
              </a:lnSpc>
              <a:spcBef>
                <a:spcPts val="350"/>
              </a:spcBef>
              <a:buClr>
                <a:schemeClr val="accent1"/>
              </a:buClr>
              <a:buSzPct val="125000"/>
              <a:buNone/>
            </a:pPr>
            <a:r>
              <a:rPr lang="en-US" sz="2000" dirty="0">
                <a:hlinkClick r:id="rId5"/>
              </a:rPr>
              <a:t>www.migrationpolicy.org</a:t>
            </a:r>
            <a:r>
              <a:rPr lang="en-US" sz="2000" dirty="0"/>
              <a:t> </a:t>
            </a:r>
          </a:p>
          <a:p>
            <a:pPr marL="0" lvl="2" indent="0">
              <a:lnSpc>
                <a:spcPct val="90000"/>
              </a:lnSpc>
              <a:spcBef>
                <a:spcPts val="350"/>
              </a:spcBef>
              <a:buClr>
                <a:schemeClr val="accent1"/>
              </a:buClr>
              <a:buSzPct val="125000"/>
              <a:buNone/>
            </a:pPr>
            <a:endParaRPr lang="en-US" sz="2000" dirty="0"/>
          </a:p>
          <a:p>
            <a:pPr marL="0" lvl="2" indent="0">
              <a:lnSpc>
                <a:spcPct val="90000"/>
              </a:lnSpc>
              <a:spcBef>
                <a:spcPts val="350"/>
              </a:spcBef>
              <a:buClr>
                <a:schemeClr val="accent1"/>
              </a:buClr>
              <a:buSzPct val="125000"/>
              <a:buNone/>
            </a:pPr>
            <a:endParaRPr lang="en-US" sz="2000" dirty="0"/>
          </a:p>
          <a:p>
            <a:pPr>
              <a:buNone/>
            </a:pPr>
            <a:r>
              <a:rPr lang="en-US" sz="2000" dirty="0">
                <a:latin typeface="Calibri" pitchFamily="34" charset="0"/>
              </a:rPr>
              <a:t>LEP Policy Guidance issued by different federal agencies:</a:t>
            </a:r>
          </a:p>
          <a:p>
            <a:pPr>
              <a:buNone/>
            </a:pPr>
            <a:r>
              <a:rPr lang="en-US" sz="2000" dirty="0">
                <a:latin typeface="Calibri" pitchFamily="34" charset="0"/>
                <a:hlinkClick r:id="rId6"/>
              </a:rPr>
              <a:t>http://www.lep.gov/guidance/guidance_index.html</a:t>
            </a:r>
            <a:endParaRPr lang="en-US" sz="2000" dirty="0">
              <a:latin typeface="Calibri" pitchFamily="34" charset="0"/>
            </a:endParaRPr>
          </a:p>
        </p:txBody>
      </p:sp>
      <p:sp>
        <p:nvSpPr>
          <p:cNvPr id="6" name="TextBox 5"/>
          <p:cNvSpPr txBox="1"/>
          <p:nvPr/>
        </p:nvSpPr>
        <p:spPr>
          <a:xfrm>
            <a:off x="3610947" y="625151"/>
            <a:ext cx="2836505" cy="369332"/>
          </a:xfrm>
          <a:prstGeom prst="rect">
            <a:avLst/>
          </a:prstGeom>
          <a:noFill/>
        </p:spPr>
        <p:txBody>
          <a:bodyPr wrap="square" rtlCol="0">
            <a:spAutoFit/>
          </a:bodyPr>
          <a:lstStyle/>
          <a:p>
            <a:pPr algn="ctr"/>
            <a:r>
              <a:rPr lang="en-US" dirty="0"/>
              <a:t>Sources </a:t>
            </a:r>
          </a:p>
        </p:txBody>
      </p:sp>
    </p:spTree>
    <p:extLst>
      <p:ext uri="{BB962C8B-B14F-4D97-AF65-F5344CB8AC3E}">
        <p14:creationId xmlns:p14="http://schemas.microsoft.com/office/powerpoint/2010/main" val="2014586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Thank you for Attending </a:t>
            </a:r>
          </a:p>
        </p:txBody>
      </p:sp>
      <p:sp>
        <p:nvSpPr>
          <p:cNvPr id="6" name="Subtitle 5"/>
          <p:cNvSpPr>
            <a:spLocks noGrp="1"/>
          </p:cNvSpPr>
          <p:nvPr>
            <p:ph type="subTitle" idx="1"/>
          </p:nvPr>
        </p:nvSpPr>
        <p:spPr>
          <a:xfrm>
            <a:off x="1174503" y="3785521"/>
            <a:ext cx="9465519" cy="831529"/>
          </a:xfrm>
        </p:spPr>
        <p:txBody>
          <a:bodyPr>
            <a:normAutofit fontScale="25000" lnSpcReduction="20000"/>
          </a:bodyPr>
          <a:lstStyle/>
          <a:p>
            <a:pPr>
              <a:lnSpc>
                <a:spcPct val="120000"/>
              </a:lnSpc>
              <a:spcBef>
                <a:spcPts val="0"/>
              </a:spcBef>
            </a:pPr>
            <a:r>
              <a:rPr lang="en-US" sz="7200" b="0" dirty="0"/>
              <a:t>You will receive an email containing a link to a brief online evaluation. If you are requesting continuing education (CE) credits, you must submit an evaluation in order to receive your CE certificate.</a:t>
            </a:r>
          </a:p>
          <a:p>
            <a:endParaRPr lang="en-US" dirty="0"/>
          </a:p>
        </p:txBody>
      </p:sp>
      <p:sp>
        <p:nvSpPr>
          <p:cNvPr id="7" name="Subtitle 2">
            <a:extLst>
              <a:ext uri="{FF2B5EF4-FFF2-40B4-BE49-F238E27FC236}">
                <a16:creationId xmlns:a16="http://schemas.microsoft.com/office/drawing/2014/main" id="{8E3E8F2E-9495-B748-9BD3-C16A75DBA4E1}"/>
              </a:ext>
            </a:extLst>
          </p:cNvPr>
          <p:cNvSpPr txBox="1">
            <a:spLocks/>
          </p:cNvSpPr>
          <p:nvPr/>
        </p:nvSpPr>
        <p:spPr>
          <a:xfrm>
            <a:off x="680321" y="4823527"/>
            <a:ext cx="11023356" cy="1547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400"/>
              </a:spcBef>
              <a:buClr>
                <a:srgbClr val="689435"/>
              </a:buClr>
              <a:buSzPct val="120000"/>
              <a:buFont typeface="Arial" panose="020B0604020202020204" pitchFamily="34" charset="0"/>
              <a:buNone/>
              <a:defRPr sz="2800" b="0" i="0" kern="1200">
                <a:solidFill>
                  <a:schemeClr val="bg1">
                    <a:lumMod val="95000"/>
                    <a:lumOff val="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800"/>
              </a:spcBef>
              <a:buClr>
                <a:srgbClr val="1A77B0"/>
              </a:buClr>
              <a:buSzPct val="120000"/>
              <a:buFont typeface="System Font Regular"/>
              <a:buNone/>
              <a:defRPr sz="2000" b="0" i="0" kern="1200">
                <a:solidFill>
                  <a:schemeClr val="bg1">
                    <a:lumMod val="85000"/>
                    <a:lumOff val="1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800"/>
              </a:spcBef>
              <a:buClr>
                <a:srgbClr val="1A77B0"/>
              </a:buClr>
              <a:buSzPct val="120000"/>
              <a:buFont typeface="Arial" panose="020B0604020202020204" pitchFamily="34" charset="0"/>
              <a:buNone/>
              <a:defRPr sz="1800" b="0" i="0" kern="1200">
                <a:solidFill>
                  <a:schemeClr val="bg1">
                    <a:lumMod val="85000"/>
                    <a:lumOff val="1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1">
                    <a:lumMod val="85000"/>
                    <a:lumOff val="1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bg1">
                    <a:lumMod val="85000"/>
                    <a:lumOff val="1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dirty="0">
                <a:solidFill>
                  <a:srgbClr val="173B53"/>
                </a:solidFill>
              </a:rPr>
              <a:t>Visit the Health Literacy Solutions Center at </a:t>
            </a:r>
            <a:r>
              <a:rPr lang="en-US" sz="2400" u="sng" dirty="0">
                <a:solidFill>
                  <a:srgbClr val="173B53"/>
                </a:solidFill>
                <a:hlinkClick r:id="rId2">
                  <a:extLst>
                    <a:ext uri="{A12FA001-AC4F-418D-AE19-62706E023703}">
                      <ahyp:hlinkClr xmlns:ahyp="http://schemas.microsoft.com/office/drawing/2018/hyperlinkcolor" val="tx"/>
                    </a:ext>
                  </a:extLst>
                </a:hlinkClick>
              </a:rPr>
              <a:t>www.healthliteracysolutions.org</a:t>
            </a:r>
            <a:r>
              <a:rPr lang="en-US" sz="2400" dirty="0">
                <a:solidFill>
                  <a:srgbClr val="173B53"/>
                </a:solidFill>
              </a:rPr>
              <a:t> to: </a:t>
            </a:r>
          </a:p>
          <a:p>
            <a:pPr marL="342900" indent="-342900">
              <a:buFont typeface="Arial"/>
              <a:buChar char="•"/>
            </a:pPr>
            <a:r>
              <a:rPr lang="en-US" sz="2400" dirty="0">
                <a:solidFill>
                  <a:srgbClr val="173B53"/>
                </a:solidFill>
              </a:rPr>
              <a:t>Access the recording and presentation materials of today’s webinar.</a:t>
            </a:r>
          </a:p>
          <a:p>
            <a:pPr marL="342900" indent="-342900">
              <a:buFont typeface="Arial"/>
              <a:buChar char="•"/>
            </a:pPr>
            <a:r>
              <a:rPr lang="en-US" sz="2400" dirty="0">
                <a:solidFill>
                  <a:srgbClr val="173B53"/>
                </a:solidFill>
              </a:rPr>
              <a:t>Register for upcoming webinars. </a:t>
            </a:r>
          </a:p>
        </p:txBody>
      </p:sp>
    </p:spTree>
    <p:extLst>
      <p:ext uri="{BB962C8B-B14F-4D97-AF65-F5344CB8AC3E}">
        <p14:creationId xmlns:p14="http://schemas.microsoft.com/office/powerpoint/2010/main" val="1215446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Today’s Objectives Will be to share:  </a:t>
            </a:r>
          </a:p>
        </p:txBody>
      </p:sp>
      <p:sp>
        <p:nvSpPr>
          <p:cNvPr id="3" name="Content Placeholder 2"/>
          <p:cNvSpPr>
            <a:spLocks noGrp="1"/>
          </p:cNvSpPr>
          <p:nvPr>
            <p:ph idx="1"/>
          </p:nvPr>
        </p:nvSpPr>
        <p:spPr/>
        <p:txBody>
          <a:bodyPr>
            <a:normAutofit/>
          </a:bodyPr>
          <a:lstStyle/>
          <a:p>
            <a:r>
              <a:rPr lang="en-US" dirty="0"/>
              <a:t> Define Health Literacy and LEP </a:t>
            </a:r>
          </a:p>
          <a:p>
            <a:endParaRPr lang="en-US" dirty="0"/>
          </a:p>
          <a:p>
            <a:r>
              <a:rPr lang="en-US" dirty="0"/>
              <a:t> Communication strategies for working with LEP populations successfully and the definition of Limited English-Speaking Proficiency (LEP) and its importance to health care professionals. </a:t>
            </a:r>
          </a:p>
          <a:p>
            <a:endParaRPr lang="en-US" dirty="0"/>
          </a:p>
          <a:p>
            <a:r>
              <a:rPr lang="en-US" dirty="0"/>
              <a:t>The Importance of Combining Health Literacy with Communication techniques to obtain optimal success with patient/clinic/ health outcomes </a:t>
            </a:r>
          </a:p>
          <a:p>
            <a:endParaRPr lang="en-US" dirty="0"/>
          </a:p>
          <a:p>
            <a:r>
              <a:rPr lang="en-US" dirty="0"/>
              <a:t>Effective and Useful Resources for CHWs work with LEP populations </a:t>
            </a:r>
          </a:p>
        </p:txBody>
      </p:sp>
    </p:spTree>
    <p:extLst>
      <p:ext uri="{BB962C8B-B14F-4D97-AF65-F5344CB8AC3E}">
        <p14:creationId xmlns:p14="http://schemas.microsoft.com/office/powerpoint/2010/main" val="242466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to Add to the CHW Toolkit</a:t>
            </a:r>
          </a:p>
        </p:txBody>
      </p:sp>
      <p:pic>
        <p:nvPicPr>
          <p:cNvPr id="1026" name="Picture 2" descr="Brand Identity Toolkit | Column Fi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0604" y="1346327"/>
            <a:ext cx="6541719" cy="4830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363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 the CHW Toolkit there are many tools. </a:t>
            </a:r>
          </a:p>
        </p:txBody>
      </p:sp>
      <p:sp>
        <p:nvSpPr>
          <p:cNvPr id="4" name="Content Placeholder 3"/>
          <p:cNvSpPr>
            <a:spLocks noGrp="1"/>
          </p:cNvSpPr>
          <p:nvPr>
            <p:ph idx="1"/>
          </p:nvPr>
        </p:nvSpPr>
        <p:spPr/>
        <p:txBody>
          <a:bodyPr/>
          <a:lstStyle/>
          <a:p>
            <a:r>
              <a:rPr lang="en-US" u="sng" dirty="0"/>
              <a:t>The Two Main Tools are:</a:t>
            </a:r>
          </a:p>
          <a:p>
            <a:endParaRPr lang="en-US" dirty="0"/>
          </a:p>
          <a:p>
            <a:pPr marL="0" indent="0" algn="ctr">
              <a:buNone/>
            </a:pPr>
            <a:r>
              <a:rPr lang="en-US" sz="6600" dirty="0"/>
              <a:t>Knowledge and Experience </a:t>
            </a:r>
          </a:p>
        </p:txBody>
      </p:sp>
    </p:spTree>
    <p:extLst>
      <p:ext uri="{BB962C8B-B14F-4D97-AF65-F5344CB8AC3E}">
        <p14:creationId xmlns:p14="http://schemas.microsoft.com/office/powerpoint/2010/main" val="1327900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Literacy: New Definitions by the CDC</a:t>
            </a:r>
          </a:p>
        </p:txBody>
      </p:sp>
      <p:sp>
        <p:nvSpPr>
          <p:cNvPr id="3" name="Rectangle 2"/>
          <p:cNvSpPr/>
          <p:nvPr/>
        </p:nvSpPr>
        <p:spPr>
          <a:xfrm>
            <a:off x="1197033" y="2136339"/>
            <a:ext cx="7946967" cy="3785652"/>
          </a:xfrm>
          <a:prstGeom prst="rect">
            <a:avLst/>
          </a:prstGeom>
        </p:spPr>
        <p:txBody>
          <a:bodyPr wrap="square">
            <a:spAutoFit/>
          </a:bodyPr>
          <a:lstStyle/>
          <a:p>
            <a:pPr>
              <a:buFont typeface="Arial" panose="020B0604020202020204" pitchFamily="34" charset="0"/>
              <a:buChar char="•"/>
            </a:pPr>
            <a:r>
              <a:rPr lang="en-US" sz="2400" b="1" dirty="0">
                <a:solidFill>
                  <a:srgbClr val="000000"/>
                </a:solidFill>
                <a:latin typeface="Open Sans"/>
              </a:rPr>
              <a:t>Personal health literacy </a:t>
            </a:r>
            <a:r>
              <a:rPr lang="en-US" sz="2400" dirty="0">
                <a:solidFill>
                  <a:srgbClr val="000000"/>
                </a:solidFill>
                <a:latin typeface="Open Sans"/>
              </a:rPr>
              <a:t>is the degree to which individuals have the ability to find, understand, and use information and services to inform health-related decisions and actions for themselves and others.</a:t>
            </a:r>
          </a:p>
          <a:p>
            <a:endParaRPr lang="en-US" sz="2400" dirty="0">
              <a:solidFill>
                <a:srgbClr val="000000"/>
              </a:solidFill>
              <a:latin typeface="Open Sans"/>
            </a:endParaRPr>
          </a:p>
          <a:p>
            <a:pPr>
              <a:buFont typeface="Arial" panose="020B0604020202020204" pitchFamily="34" charset="0"/>
              <a:buChar char="•"/>
            </a:pPr>
            <a:r>
              <a:rPr lang="en-US" sz="2400" b="1" dirty="0">
                <a:solidFill>
                  <a:srgbClr val="000000"/>
                </a:solidFill>
                <a:latin typeface="Open Sans"/>
              </a:rPr>
              <a:t>Organizational health literacy </a:t>
            </a:r>
            <a:r>
              <a:rPr lang="en-US" sz="2400" dirty="0">
                <a:solidFill>
                  <a:srgbClr val="000000"/>
                </a:solidFill>
                <a:latin typeface="Open Sans"/>
              </a:rPr>
              <a:t>is the degree to which organizations equitably enable individuals to find, understand, and use information and services to inform health-related decisions and actions for themselves and others.</a:t>
            </a:r>
            <a:endParaRPr lang="en-US" sz="2400" b="0" i="0" dirty="0">
              <a:solidFill>
                <a:srgbClr val="000000"/>
              </a:solidFill>
              <a:effectLst/>
              <a:latin typeface="Open Sans"/>
            </a:endParaRPr>
          </a:p>
        </p:txBody>
      </p:sp>
    </p:spTree>
    <p:extLst>
      <p:ext uri="{BB962C8B-B14F-4D97-AF65-F5344CB8AC3E}">
        <p14:creationId xmlns:p14="http://schemas.microsoft.com/office/powerpoint/2010/main" val="1554663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1331"/>
          </a:xfrm>
        </p:spPr>
        <p:txBody>
          <a:bodyPr/>
          <a:lstStyle/>
          <a:p>
            <a:pPr algn="ctr"/>
            <a:r>
              <a:rPr lang="en-US" dirty="0"/>
              <a:t> Definition of LEP</a:t>
            </a:r>
          </a:p>
        </p:txBody>
      </p:sp>
      <p:sp>
        <p:nvSpPr>
          <p:cNvPr id="3" name="TextBox 2"/>
          <p:cNvSpPr txBox="1"/>
          <p:nvPr/>
        </p:nvSpPr>
        <p:spPr>
          <a:xfrm>
            <a:off x="1427584" y="1502229"/>
            <a:ext cx="7436497" cy="4081117"/>
          </a:xfrm>
          <a:prstGeom prst="rect">
            <a:avLst/>
          </a:prstGeom>
          <a:noFill/>
        </p:spPr>
        <p:txBody>
          <a:bodyPr wrap="square" rtlCol="0">
            <a:spAutoFit/>
          </a:bodyPr>
          <a:lstStyle/>
          <a:p>
            <a:pPr marL="91440" lvl="0" indent="-91440" defTabSz="914400">
              <a:lnSpc>
                <a:spcPct val="90000"/>
              </a:lnSpc>
              <a:spcBef>
                <a:spcPts val="1200"/>
              </a:spcBef>
              <a:spcAft>
                <a:spcPts val="200"/>
              </a:spcAft>
              <a:buClr>
                <a:srgbClr val="E48312"/>
              </a:buClr>
              <a:buSzPct val="100000"/>
              <a:buFont typeface="Calibri" panose="020F0502020204030204" pitchFamily="34" charset="0"/>
              <a:buChar char=" "/>
            </a:pPr>
            <a:r>
              <a:rPr lang="en-US" sz="3200" dirty="0">
                <a:solidFill>
                  <a:srgbClr val="000000"/>
                </a:solidFill>
                <a:latin typeface="Calibri" panose="020F0502020204030204"/>
              </a:rPr>
              <a:t>The Federal definitions states that individuals who do not speak English as their primary language and who have a limited ability to read, speak, write, or understand English can be limited English proficient, or "LEP." These individuals may be entitled language assistance with respect to a particular type or service, benefit, or encounter. </a:t>
            </a:r>
          </a:p>
        </p:txBody>
      </p:sp>
    </p:spTree>
    <p:extLst>
      <p:ext uri="{BB962C8B-B14F-4D97-AF65-F5344CB8AC3E}">
        <p14:creationId xmlns:p14="http://schemas.microsoft.com/office/powerpoint/2010/main" val="4098539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4400" y="1127560"/>
            <a:ext cx="8248261" cy="4602879"/>
          </a:xfrm>
          <a:prstGeom prst="rect">
            <a:avLst/>
          </a:prstGeom>
        </p:spPr>
      </p:pic>
      <p:sp>
        <p:nvSpPr>
          <p:cNvPr id="4" name="5-Point Star 3"/>
          <p:cNvSpPr/>
          <p:nvPr/>
        </p:nvSpPr>
        <p:spPr>
          <a:xfrm>
            <a:off x="4525346" y="4040155"/>
            <a:ext cx="513184" cy="69046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209471" y="2755669"/>
            <a:ext cx="573074" cy="768163"/>
          </a:xfrm>
          <a:prstGeom prst="rect">
            <a:avLst/>
          </a:prstGeom>
        </p:spPr>
      </p:pic>
      <p:pic>
        <p:nvPicPr>
          <p:cNvPr id="6" name="Picture 5"/>
          <p:cNvPicPr>
            <a:picLocks noChangeAspect="1"/>
          </p:cNvPicPr>
          <p:nvPr/>
        </p:nvPicPr>
        <p:blipFill>
          <a:blip r:embed="rId3"/>
          <a:stretch>
            <a:fillRect/>
          </a:stretch>
        </p:blipFill>
        <p:spPr>
          <a:xfrm>
            <a:off x="5932954" y="2660837"/>
            <a:ext cx="402532" cy="539564"/>
          </a:xfrm>
          <a:prstGeom prst="rect">
            <a:avLst/>
          </a:prstGeom>
        </p:spPr>
      </p:pic>
      <p:pic>
        <p:nvPicPr>
          <p:cNvPr id="7" name="Picture 6"/>
          <p:cNvPicPr>
            <a:picLocks noChangeAspect="1"/>
          </p:cNvPicPr>
          <p:nvPr/>
        </p:nvPicPr>
        <p:blipFill>
          <a:blip r:embed="rId3"/>
          <a:stretch>
            <a:fillRect/>
          </a:stretch>
        </p:blipFill>
        <p:spPr>
          <a:xfrm>
            <a:off x="7880859" y="1850600"/>
            <a:ext cx="401393" cy="538037"/>
          </a:xfrm>
          <a:prstGeom prst="rect">
            <a:avLst/>
          </a:prstGeom>
        </p:spPr>
      </p:pic>
      <p:pic>
        <p:nvPicPr>
          <p:cNvPr id="8" name="Picture 7"/>
          <p:cNvPicPr>
            <a:picLocks noChangeAspect="1"/>
          </p:cNvPicPr>
          <p:nvPr/>
        </p:nvPicPr>
        <p:blipFill>
          <a:blip r:embed="rId3"/>
          <a:stretch>
            <a:fillRect/>
          </a:stretch>
        </p:blipFill>
        <p:spPr>
          <a:xfrm>
            <a:off x="7417837" y="4556025"/>
            <a:ext cx="388377" cy="520591"/>
          </a:xfrm>
          <a:prstGeom prst="rect">
            <a:avLst/>
          </a:prstGeom>
        </p:spPr>
      </p:pic>
      <p:sp>
        <p:nvSpPr>
          <p:cNvPr id="9" name="TextBox 8"/>
          <p:cNvSpPr txBox="1"/>
          <p:nvPr/>
        </p:nvSpPr>
        <p:spPr>
          <a:xfrm>
            <a:off x="2659224" y="597159"/>
            <a:ext cx="3844213" cy="830997"/>
          </a:xfrm>
          <a:prstGeom prst="rect">
            <a:avLst/>
          </a:prstGeom>
          <a:noFill/>
        </p:spPr>
        <p:txBody>
          <a:bodyPr wrap="square" rtlCol="0">
            <a:spAutoFit/>
          </a:bodyPr>
          <a:lstStyle/>
          <a:p>
            <a:r>
              <a:rPr lang="en-US" sz="2400" dirty="0"/>
              <a:t>Largest LEP Populations in the U.S</a:t>
            </a:r>
            <a:r>
              <a:rPr lang="en-US" dirty="0"/>
              <a:t>. </a:t>
            </a:r>
          </a:p>
        </p:txBody>
      </p:sp>
    </p:spTree>
    <p:extLst>
      <p:ext uri="{BB962C8B-B14F-4D97-AF65-F5344CB8AC3E}">
        <p14:creationId xmlns:p14="http://schemas.microsoft.com/office/powerpoint/2010/main" val="4212416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Common Challenges with LEP Populations and all others</a:t>
            </a:r>
          </a:p>
        </p:txBody>
      </p:sp>
      <p:pic>
        <p:nvPicPr>
          <p:cNvPr id="7" name="Content Placeholder 6"/>
          <p:cNvPicPr>
            <a:picLocks noGrp="1" noChangeAspect="1"/>
          </p:cNvPicPr>
          <p:nvPr>
            <p:ph idx="1"/>
          </p:nvPr>
        </p:nvPicPr>
        <p:blipFill>
          <a:blip r:embed="rId2"/>
          <a:stretch>
            <a:fillRect/>
          </a:stretch>
        </p:blipFill>
        <p:spPr>
          <a:xfrm>
            <a:off x="1950098" y="1576872"/>
            <a:ext cx="7545173" cy="4758613"/>
          </a:xfrm>
          <a:prstGeom prst="rect">
            <a:avLst/>
          </a:prstGeom>
        </p:spPr>
      </p:pic>
    </p:spTree>
    <p:extLst>
      <p:ext uri="{BB962C8B-B14F-4D97-AF65-F5344CB8AC3E}">
        <p14:creationId xmlns:p14="http://schemas.microsoft.com/office/powerpoint/2010/main" val="105176346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111</TotalTime>
  <Words>914</Words>
  <Application>Microsoft Office PowerPoint</Application>
  <PresentationFormat>Widescreen</PresentationFormat>
  <Paragraphs>106</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Black</vt:lpstr>
      <vt:lpstr>Calibri</vt:lpstr>
      <vt:lpstr>Calibri Light</vt:lpstr>
      <vt:lpstr>Open Sans</vt:lpstr>
      <vt:lpstr>Times</vt:lpstr>
      <vt:lpstr>Retrospect</vt:lpstr>
      <vt:lpstr>Effective Health literacy Strategies to Help CHWs Successfully Engage Limited English Proficient (LEP) Patients</vt:lpstr>
      <vt:lpstr>Housekeeping</vt:lpstr>
      <vt:lpstr>Today’s Objectives Will be to share:  </vt:lpstr>
      <vt:lpstr>All to Add to the CHW Toolkit</vt:lpstr>
      <vt:lpstr>In the CHW Toolkit there are many tools. </vt:lpstr>
      <vt:lpstr>Health Literacy: New Definitions by the CDC</vt:lpstr>
      <vt:lpstr> Definition of LEP</vt:lpstr>
      <vt:lpstr>PowerPoint Presentation</vt:lpstr>
      <vt:lpstr> Common Challenges with LEP Populations and all others</vt:lpstr>
      <vt:lpstr>Common Characteristics of LEP Populations</vt:lpstr>
      <vt:lpstr>Common Referral Sources for CHW’s </vt:lpstr>
      <vt:lpstr>PowerPoint Presentation</vt:lpstr>
      <vt:lpstr>Common Services from CHW’s</vt:lpstr>
      <vt:lpstr>Where does Health Literacy begin with LEP?</vt:lpstr>
      <vt:lpstr>Communication must be: clear concise true easy to understand (simple, not dumb) </vt:lpstr>
      <vt:lpstr>PowerPoint Presentation</vt:lpstr>
      <vt:lpstr>CHW  Successful strategies with LEP populations </vt:lpstr>
      <vt:lpstr>Evaluation of our Strategies </vt:lpstr>
      <vt:lpstr>  Case Example ( need a volunteer)  </vt:lpstr>
      <vt:lpstr>       Success Measures for our Journey as CHW’s</vt:lpstr>
      <vt:lpstr>PowerPoint Presentation</vt:lpstr>
      <vt:lpstr>PowerPoint Presentation</vt:lpstr>
      <vt:lpstr>Thank you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Health literacy Strategies to Help CHWs Successfully Engage Limited English Proficient (LEP) Patients</dc:title>
  <dc:creator>Snow White</dc:creator>
  <cp:lastModifiedBy>Eskarlethe Juarez</cp:lastModifiedBy>
  <cp:revision>13</cp:revision>
  <cp:lastPrinted>2023-06-21T14:52:25Z</cp:lastPrinted>
  <dcterms:created xsi:type="dcterms:W3CDTF">2023-06-21T13:17:12Z</dcterms:created>
  <dcterms:modified xsi:type="dcterms:W3CDTF">2023-06-21T15:51:48Z</dcterms:modified>
</cp:coreProperties>
</file>